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6094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66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5047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347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1473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606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558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8002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7671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587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74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2B333-FEF3-4BF6-8E9D-1E20F90FF949}" type="datetimeFigureOut">
              <a:rPr lang="en-AU" smtClean="0"/>
              <a:t>8/09/2012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44B7D-E149-4A77-A3C8-7067D0E3CE8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12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au/imgres?q=internet+cloud&amp;hl=en&amp;rls=com.microsoft:en-au:IE-SearchBox&amp;biw=1440&amp;bih=738&amp;tbm=isch&amp;tbnid=-xf2XD6RAtUwDM:&amp;imgrefurl=http://www.internetlawcommentary.com/2012/07/13/lawyers-in-the-cloud/&amp;docid=rLKsExyQlyGKEM&amp;imgurl=http://www.internetlawcommentary.com/wp-content/uploads/2012/07/cloud-security.png&amp;w=298&amp;h=242&amp;ei=C8tKUODOO-qQiQfD3IG4CQ&amp;zoom=1&amp;iact=hc&amp;vpx=436&amp;vpy=372&amp;dur=33&amp;hovh=193&amp;hovw=238&amp;tx=107&amp;ty=89&amp;sig=109381384409695236305&amp;page=4&amp;tbnh=161&amp;tbnw=219&amp;start=61&amp;ndsp=21&amp;ved=1t:429,r:1,s:61,i:298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gif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gif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7.png"/><Relationship Id="rId3" Type="http://schemas.openxmlformats.org/officeDocument/2006/relationships/image" Target="../media/image9.gif"/><Relationship Id="rId7" Type="http://schemas.openxmlformats.org/officeDocument/2006/relationships/image" Target="../media/image2.png"/><Relationship Id="rId12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9.gif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5" Type="http://schemas.openxmlformats.org/officeDocument/2006/relationships/image" Target="../media/image21.png"/><Relationship Id="rId10" Type="http://schemas.openxmlformats.org/officeDocument/2006/relationships/image" Target="../media/image1.png"/><Relationship Id="rId4" Type="http://schemas.openxmlformats.org/officeDocument/2006/relationships/image" Target="../media/image12.png"/><Relationship Id="rId9" Type="http://schemas.openxmlformats.org/officeDocument/2006/relationships/image" Target="../media/image6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17" Type="http://schemas.openxmlformats.org/officeDocument/2006/relationships/image" Target="../media/image26.png"/><Relationship Id="rId2" Type="http://schemas.openxmlformats.org/officeDocument/2006/relationships/image" Target="../media/image9.gif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5" Type="http://schemas.openxmlformats.org/officeDocument/2006/relationships/image" Target="../media/image6.png"/><Relationship Id="rId10" Type="http://schemas.openxmlformats.org/officeDocument/2006/relationships/image" Target="../media/image23.png"/><Relationship Id="rId4" Type="http://schemas.openxmlformats.org/officeDocument/2006/relationships/image" Target="../media/image12.png"/><Relationship Id="rId9" Type="http://schemas.openxmlformats.org/officeDocument/2006/relationships/image" Target="../media/image22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7314" y="101991"/>
            <a:ext cx="2248685" cy="6639378"/>
            <a:chOff x="0" y="0"/>
            <a:chExt cx="3483610" cy="6685808"/>
          </a:xfrm>
        </p:grpSpPr>
        <p:sp>
          <p:nvSpPr>
            <p:cNvPr id="5" name="Text Box 1"/>
            <p:cNvSpPr txBox="1"/>
            <p:nvPr/>
          </p:nvSpPr>
          <p:spPr>
            <a:xfrm>
              <a:off x="0" y="0"/>
              <a:ext cx="2877360" cy="522556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2600" b="1" dirty="0">
                  <a:ln w="9004" cap="flat" cmpd="sng" algn="ctr">
                    <a:solidFill>
                      <a:srgbClr val="4F81BD"/>
                    </a:solidFill>
                    <a:prstDash val="solid"/>
                    <a:miter lim="0"/>
                  </a:ln>
                  <a:solidFill>
                    <a:srgbClr val="4F81BD"/>
                  </a:solidFill>
                  <a:effectLst>
                    <a:outerShdw blurRad="25502" dist="23000" dir="7020000" algn="tl">
                      <a:srgbClr val="000000">
                        <a:alpha val="50000"/>
                      </a:srgbClr>
                    </a:outerShdw>
                  </a:effectLst>
                  <a:ea typeface="Calibri"/>
                  <a:cs typeface="Times New Roman"/>
                </a:rPr>
                <a:t>Presentation </a:t>
              </a:r>
              <a:endParaRPr lang="en-A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617566"/>
              <a:ext cx="3483610" cy="606824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411760" y="114300"/>
            <a:ext cx="4104888" cy="6627069"/>
            <a:chOff x="2411760" y="114300"/>
            <a:chExt cx="3960439" cy="6627069"/>
          </a:xfrm>
        </p:grpSpPr>
        <p:sp>
          <p:nvSpPr>
            <p:cNvPr id="16" name="Text Box 11"/>
            <p:cNvSpPr txBox="1"/>
            <p:nvPr/>
          </p:nvSpPr>
          <p:spPr>
            <a:xfrm>
              <a:off x="2411760" y="114300"/>
              <a:ext cx="1206184" cy="512463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2600" b="1" dirty="0">
                  <a:ln w="9004" cap="flat" cmpd="sng" algn="ctr">
                    <a:solidFill>
                      <a:srgbClr val="4F81BD"/>
                    </a:solidFill>
                    <a:prstDash val="solid"/>
                    <a:miter lim="0"/>
                  </a:ln>
                  <a:solidFill>
                    <a:srgbClr val="4F81BD"/>
                  </a:solidFill>
                  <a:effectLst>
                    <a:outerShdw blurRad="25502" dist="23000" dir="7020000" algn="tl">
                      <a:srgbClr val="000000">
                        <a:alpha val="50000"/>
                      </a:srgbClr>
                    </a:outerShdw>
                  </a:effectLst>
                  <a:ea typeface="Calibri"/>
                  <a:cs typeface="Times New Roman"/>
                </a:rPr>
                <a:t>Logic </a:t>
              </a:r>
              <a:endParaRPr lang="en-A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411760" y="715269"/>
              <a:ext cx="3960439" cy="60261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594872" y="73094"/>
            <a:ext cx="2385254" cy="6668275"/>
            <a:chOff x="0" y="0"/>
            <a:chExt cx="3483610" cy="6685808"/>
          </a:xfrm>
        </p:grpSpPr>
        <p:sp>
          <p:nvSpPr>
            <p:cNvPr id="19" name="Text Box 14"/>
            <p:cNvSpPr txBox="1"/>
            <p:nvPr/>
          </p:nvSpPr>
          <p:spPr>
            <a:xfrm>
              <a:off x="0" y="0"/>
              <a:ext cx="1270613" cy="522556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2600" b="1" dirty="0">
                  <a:ln w="9004" cap="flat" cmpd="sng" algn="ctr">
                    <a:solidFill>
                      <a:srgbClr val="4F81BD"/>
                    </a:solidFill>
                    <a:prstDash val="solid"/>
                    <a:miter lim="0"/>
                  </a:ln>
                  <a:solidFill>
                    <a:srgbClr val="4F81BD"/>
                  </a:solidFill>
                  <a:effectLst>
                    <a:outerShdw blurRad="25502" dist="23000" dir="7020000" algn="tl">
                      <a:srgbClr val="000000">
                        <a:alpha val="50000"/>
                      </a:srgbClr>
                    </a:outerShdw>
                  </a:effectLst>
                  <a:ea typeface="Calibri"/>
                  <a:cs typeface="Times New Roman"/>
                </a:rPr>
                <a:t>Data</a:t>
              </a:r>
              <a:endParaRPr lang="en-A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0" y="643863"/>
              <a:ext cx="3483610" cy="604194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762798" y="880289"/>
            <a:ext cx="2044205" cy="1828643"/>
            <a:chOff x="6634990" y="880290"/>
            <a:chExt cx="2172013" cy="1818638"/>
          </a:xfrm>
        </p:grpSpPr>
        <p:grpSp>
          <p:nvGrpSpPr>
            <p:cNvPr id="29" name="Group 28"/>
            <p:cNvGrpSpPr/>
            <p:nvPr/>
          </p:nvGrpSpPr>
          <p:grpSpPr>
            <a:xfrm>
              <a:off x="6634990" y="880290"/>
              <a:ext cx="2172013" cy="1818638"/>
              <a:chOff x="-3" y="0"/>
              <a:chExt cx="2820320" cy="3381154"/>
            </a:xfrm>
          </p:grpSpPr>
          <p:sp>
            <p:nvSpPr>
              <p:cNvPr id="30" name="Text Box 301"/>
              <p:cNvSpPr txBox="1"/>
              <p:nvPr/>
            </p:nvSpPr>
            <p:spPr>
              <a:xfrm>
                <a:off x="-3" y="0"/>
                <a:ext cx="2242819" cy="884094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D</a:t>
                </a:r>
                <a:r>
                  <a:rPr lang="en-AU" sz="1800" b="1" baseline="30000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3</a:t>
                </a:r>
                <a:r>
                  <a:rPr lang="en-AU" sz="1800" b="1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 </a:t>
                </a:r>
                <a:r>
                  <a:rPr lang="en-AU" b="1" dirty="0" smtClean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Active Data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0" y="1009692"/>
                <a:ext cx="2820317" cy="2371462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897227" y="1487190"/>
              <a:ext cx="1579727" cy="1147316"/>
              <a:chOff x="0" y="0"/>
              <a:chExt cx="3185160" cy="2006930"/>
            </a:xfrm>
          </p:grpSpPr>
          <p:sp>
            <p:nvSpPr>
              <p:cNvPr id="56" name="Rounded Rectangle 55"/>
              <p:cNvSpPr/>
              <p:nvPr/>
            </p:nvSpPr>
            <p:spPr>
              <a:xfrm>
                <a:off x="83820" y="0"/>
                <a:ext cx="3101340" cy="200693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</p:txBody>
          </p:sp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3185160" cy="1927860"/>
              </a:xfrm>
              <a:prstGeom prst="rect">
                <a:avLst/>
              </a:prstGeom>
            </p:spPr>
          </p:pic>
        </p:grpSp>
      </p:grpSp>
      <p:grpSp>
        <p:nvGrpSpPr>
          <p:cNvPr id="112" name="Group 111"/>
          <p:cNvGrpSpPr/>
          <p:nvPr/>
        </p:nvGrpSpPr>
        <p:grpSpPr>
          <a:xfrm>
            <a:off x="6762799" y="2851328"/>
            <a:ext cx="2031083" cy="1818638"/>
            <a:chOff x="6621869" y="2851328"/>
            <a:chExt cx="2172013" cy="1818638"/>
          </a:xfrm>
        </p:grpSpPr>
        <p:grpSp>
          <p:nvGrpSpPr>
            <p:cNvPr id="58" name="Group 57"/>
            <p:cNvGrpSpPr/>
            <p:nvPr/>
          </p:nvGrpSpPr>
          <p:grpSpPr>
            <a:xfrm>
              <a:off x="6621869" y="2851328"/>
              <a:ext cx="2172013" cy="1818638"/>
              <a:chOff x="-3" y="0"/>
              <a:chExt cx="2820320" cy="3381154"/>
            </a:xfrm>
          </p:grpSpPr>
          <p:sp>
            <p:nvSpPr>
              <p:cNvPr id="59" name="Text Box 301"/>
              <p:cNvSpPr txBox="1"/>
              <p:nvPr/>
            </p:nvSpPr>
            <p:spPr>
              <a:xfrm>
                <a:off x="-3" y="0"/>
                <a:ext cx="2657265" cy="884094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D</a:t>
                </a:r>
                <a:r>
                  <a:rPr lang="en-AU" sz="1800" b="1" baseline="30000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3</a:t>
                </a:r>
                <a:r>
                  <a:rPr lang="en-AU" sz="1800" b="1" dirty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 </a:t>
                </a:r>
                <a:r>
                  <a:rPr lang="en-AU" b="1" dirty="0" smtClean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Completed Data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0" y="1009692"/>
                <a:ext cx="2820317" cy="2371462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6897226" y="3458533"/>
              <a:ext cx="1579727" cy="1147316"/>
              <a:chOff x="0" y="0"/>
              <a:chExt cx="3185160" cy="2006930"/>
            </a:xfrm>
          </p:grpSpPr>
          <p:sp>
            <p:nvSpPr>
              <p:cNvPr id="65" name="Rounded Rectangle 64"/>
              <p:cNvSpPr/>
              <p:nvPr/>
            </p:nvSpPr>
            <p:spPr>
              <a:xfrm>
                <a:off x="83820" y="0"/>
                <a:ext cx="3101340" cy="200693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</p:txBody>
          </p:sp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3185160" cy="1927860"/>
              </a:xfrm>
              <a:prstGeom prst="rect">
                <a:avLst/>
              </a:prstGeom>
            </p:spPr>
          </p:pic>
        </p:grpSp>
      </p:grpSp>
      <p:grpSp>
        <p:nvGrpSpPr>
          <p:cNvPr id="114" name="Group 113"/>
          <p:cNvGrpSpPr/>
          <p:nvPr/>
        </p:nvGrpSpPr>
        <p:grpSpPr>
          <a:xfrm>
            <a:off x="6762800" y="4822366"/>
            <a:ext cx="2066661" cy="1754362"/>
            <a:chOff x="6657450" y="4822366"/>
            <a:chExt cx="2172012" cy="1818638"/>
          </a:xfrm>
        </p:grpSpPr>
        <p:grpSp>
          <p:nvGrpSpPr>
            <p:cNvPr id="61" name="Group 60"/>
            <p:cNvGrpSpPr/>
            <p:nvPr/>
          </p:nvGrpSpPr>
          <p:grpSpPr>
            <a:xfrm>
              <a:off x="6657450" y="4822366"/>
              <a:ext cx="2172012" cy="1818638"/>
              <a:chOff x="-2" y="0"/>
              <a:chExt cx="2820319" cy="3381154"/>
            </a:xfrm>
          </p:grpSpPr>
          <p:sp>
            <p:nvSpPr>
              <p:cNvPr id="62" name="Text Box 301"/>
              <p:cNvSpPr txBox="1"/>
              <p:nvPr/>
            </p:nvSpPr>
            <p:spPr>
              <a:xfrm>
                <a:off x="-2" y="0"/>
                <a:ext cx="2362594" cy="884094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AU" sz="1800" b="1" dirty="0" smtClean="0">
                    <a:ln w="9004" cap="flat" cmpd="sng" algn="ctr">
                      <a:solidFill>
                        <a:srgbClr val="D99694"/>
                      </a:solidFill>
                      <a:prstDash val="solid"/>
                      <a:miter lim="0"/>
                    </a:ln>
                    <a:solidFill>
                      <a:srgbClr val="D99694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SQL Server Data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0" y="1009692"/>
                <a:ext cx="2820317" cy="2371462"/>
              </a:xfrm>
              <a:prstGeom prst="rect">
                <a:avLst/>
              </a:prstGeom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6929124" y="5429730"/>
              <a:ext cx="1578140" cy="1146998"/>
              <a:chOff x="0" y="0"/>
              <a:chExt cx="3183890" cy="2005965"/>
            </a:xfrm>
          </p:grpSpPr>
          <p:sp>
            <p:nvSpPr>
              <p:cNvPr id="68" name="Rounded Rectangle 67"/>
              <p:cNvSpPr/>
              <p:nvPr/>
            </p:nvSpPr>
            <p:spPr>
              <a:xfrm>
                <a:off x="0" y="0"/>
                <a:ext cx="3183890" cy="2005965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78" y="83127"/>
                <a:ext cx="3075709" cy="1852551"/>
              </a:xfrm>
              <a:prstGeom prst="rect">
                <a:avLst/>
              </a:prstGeom>
            </p:spPr>
          </p:pic>
        </p:grpSp>
      </p:grpSp>
      <p:grpSp>
        <p:nvGrpSpPr>
          <p:cNvPr id="85" name="Group 84"/>
          <p:cNvGrpSpPr/>
          <p:nvPr/>
        </p:nvGrpSpPr>
        <p:grpSpPr>
          <a:xfrm>
            <a:off x="220396" y="1093936"/>
            <a:ext cx="1993052" cy="1481050"/>
            <a:chOff x="274692" y="1108253"/>
            <a:chExt cx="2281086" cy="1590675"/>
          </a:xfrm>
        </p:grpSpPr>
        <p:sp>
          <p:nvSpPr>
            <p:cNvPr id="8" name="Text Box 291"/>
            <p:cNvSpPr txBox="1"/>
            <p:nvPr/>
          </p:nvSpPr>
          <p:spPr>
            <a:xfrm>
              <a:off x="274692" y="1108253"/>
              <a:ext cx="2281086" cy="415925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1800" b="1" dirty="0">
                  <a:ln w="9004" cap="flat" cmpd="sng" algn="ctr">
                    <a:solidFill>
                      <a:srgbClr val="4BACC6"/>
                    </a:solidFill>
                    <a:prstDash val="solid"/>
                    <a:miter lim="0"/>
                  </a:ln>
                  <a:solidFill>
                    <a:srgbClr val="4BACC6"/>
                  </a:solidFill>
                  <a:effectLst>
                    <a:outerShdw blurRad="25502" dist="23000" dir="7020000" algn="tl">
                      <a:srgbClr val="000000">
                        <a:alpha val="50000"/>
                      </a:srgbClr>
                    </a:outerShdw>
                  </a:effectLst>
                  <a:ea typeface="Calibri"/>
                  <a:cs typeface="Times New Roman"/>
                </a:rPr>
                <a:t>MediBILL Windows</a:t>
              </a:r>
              <a:endParaRPr lang="en-A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74693" y="1583266"/>
              <a:ext cx="2281085" cy="1115662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84" name="Picture 83" descr="http://t2.gstatic.com/images?q=tbn:ANd9GcTwvdN8PIOKL_uZMQOSQgzYmISUhx6Yl0WlIXxFkw0oMdjmXciO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994" y="1644310"/>
              <a:ext cx="910801" cy="9818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7" name="Group 86"/>
          <p:cNvGrpSpPr/>
          <p:nvPr/>
        </p:nvGrpSpPr>
        <p:grpSpPr>
          <a:xfrm>
            <a:off x="235131" y="4954640"/>
            <a:ext cx="1993050" cy="1427295"/>
            <a:chOff x="274693" y="4002435"/>
            <a:chExt cx="2353093" cy="1593559"/>
          </a:xfrm>
        </p:grpSpPr>
        <p:sp>
          <p:nvSpPr>
            <p:cNvPr id="12" name="Text Box 295"/>
            <p:cNvSpPr txBox="1"/>
            <p:nvPr/>
          </p:nvSpPr>
          <p:spPr>
            <a:xfrm>
              <a:off x="274693" y="4002435"/>
              <a:ext cx="1664024" cy="415924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1800" b="1" dirty="0">
                  <a:ln w="9004" cap="flat" cmpd="sng" algn="ctr">
                    <a:solidFill>
                      <a:srgbClr val="4BACC6"/>
                    </a:solidFill>
                    <a:prstDash val="solid"/>
                    <a:miter lim="0"/>
                  </a:ln>
                  <a:solidFill>
                    <a:srgbClr val="4BACC6"/>
                  </a:solidFill>
                  <a:effectLst>
                    <a:outerShdw blurRad="25502" dist="23000" dir="7020000" algn="tl">
                      <a:srgbClr val="000000">
                        <a:alpha val="50000"/>
                      </a:srgbClr>
                    </a:outerShdw>
                  </a:effectLst>
                  <a:ea typeface="Calibri"/>
                  <a:cs typeface="Times New Roman"/>
                </a:rPr>
                <a:t>Telnet Client</a:t>
              </a:r>
              <a:endParaRPr lang="en-A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4694" y="4477448"/>
              <a:ext cx="2353092" cy="1115662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86" name="Picture 85" descr="http://www.mobiletopsoft.com/blackberry/newimg/simple-telnet-icon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3538" y="4428399"/>
              <a:ext cx="1016053" cy="116759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8" name="Group 97"/>
          <p:cNvGrpSpPr/>
          <p:nvPr/>
        </p:nvGrpSpPr>
        <p:grpSpPr>
          <a:xfrm>
            <a:off x="2617907" y="781617"/>
            <a:ext cx="1487805" cy="3220817"/>
            <a:chOff x="3098000" y="781618"/>
            <a:chExt cx="1487805" cy="3220817"/>
          </a:xfrm>
        </p:grpSpPr>
        <p:grpSp>
          <p:nvGrpSpPr>
            <p:cNvPr id="21" name="Group 20"/>
            <p:cNvGrpSpPr/>
            <p:nvPr/>
          </p:nvGrpSpPr>
          <p:grpSpPr>
            <a:xfrm>
              <a:off x="3098000" y="781618"/>
              <a:ext cx="1487805" cy="3220817"/>
              <a:chOff x="-1" y="1"/>
              <a:chExt cx="2820318" cy="2583666"/>
            </a:xfrm>
          </p:grpSpPr>
          <p:sp>
            <p:nvSpPr>
              <p:cNvPr id="22" name="Text Box 17"/>
              <p:cNvSpPr txBox="1"/>
              <p:nvPr/>
            </p:nvSpPr>
            <p:spPr>
              <a:xfrm>
                <a:off x="-1" y="1"/>
                <a:ext cx="2055671" cy="613718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MediBILL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 Services 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1" y="660828"/>
                <a:ext cx="2820316" cy="1922839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88" name="Group 87"/>
            <p:cNvGrpSpPr/>
            <p:nvPr/>
          </p:nvGrpSpPr>
          <p:grpSpPr>
            <a:xfrm>
              <a:off x="3246433" y="1799119"/>
              <a:ext cx="1190940" cy="850580"/>
              <a:chOff x="0" y="0"/>
              <a:chExt cx="3123211" cy="1994535"/>
            </a:xfrm>
          </p:grpSpPr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51" y="35626"/>
                <a:ext cx="3099460" cy="174567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0" name="Rounded Rectangle 89"/>
              <p:cNvSpPr/>
              <p:nvPr/>
            </p:nvSpPr>
            <p:spPr>
              <a:xfrm>
                <a:off x="0" y="0"/>
                <a:ext cx="3100070" cy="1994535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3237609" y="2802099"/>
              <a:ext cx="1190940" cy="850580"/>
              <a:chOff x="0" y="0"/>
              <a:chExt cx="3123211" cy="1994535"/>
            </a:xfrm>
          </p:grpSpPr>
          <p:pic>
            <p:nvPicPr>
              <p:cNvPr id="92" name="Picture 9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751" y="35626"/>
                <a:ext cx="3099460" cy="174567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3" name="Rounded Rectangle 92"/>
              <p:cNvSpPr/>
              <p:nvPr/>
            </p:nvSpPr>
            <p:spPr>
              <a:xfrm>
                <a:off x="0" y="0"/>
                <a:ext cx="3100070" cy="1994535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</p:grpSp>
      <p:cxnSp>
        <p:nvCxnSpPr>
          <p:cNvPr id="38" name="Elbow Connector 37"/>
          <p:cNvCxnSpPr/>
          <p:nvPr/>
        </p:nvCxnSpPr>
        <p:spPr>
          <a:xfrm>
            <a:off x="3660533" y="4009589"/>
            <a:ext cx="3102266" cy="2456613"/>
          </a:xfrm>
          <a:prstGeom prst="bentConnector3">
            <a:avLst>
              <a:gd name="adj1" fmla="val -39"/>
            </a:avLst>
          </a:prstGeom>
          <a:ln w="19050">
            <a:solidFill>
              <a:schemeClr val="accent3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Group 141"/>
          <p:cNvGrpSpPr/>
          <p:nvPr/>
        </p:nvGrpSpPr>
        <p:grpSpPr>
          <a:xfrm>
            <a:off x="4392667" y="781617"/>
            <a:ext cx="1862947" cy="5383688"/>
            <a:chOff x="4392667" y="781617"/>
            <a:chExt cx="1862947" cy="5383688"/>
          </a:xfrm>
        </p:grpSpPr>
        <p:grpSp>
          <p:nvGrpSpPr>
            <p:cNvPr id="24" name="Group 23"/>
            <p:cNvGrpSpPr/>
            <p:nvPr/>
          </p:nvGrpSpPr>
          <p:grpSpPr>
            <a:xfrm>
              <a:off x="4392667" y="781617"/>
              <a:ext cx="1862947" cy="5383688"/>
              <a:chOff x="-1" y="0"/>
              <a:chExt cx="3774961" cy="3381135"/>
            </a:xfrm>
          </p:grpSpPr>
          <p:sp>
            <p:nvSpPr>
              <p:cNvPr id="25" name="Text Box 298"/>
              <p:cNvSpPr txBox="1"/>
              <p:nvPr/>
            </p:nvSpPr>
            <p:spPr>
              <a:xfrm>
                <a:off x="-1" y="0"/>
                <a:ext cx="3327164" cy="458117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D</a:t>
                </a:r>
                <a:r>
                  <a:rPr lang="en-AU" sz="1800" b="1" baseline="30000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3</a:t>
                </a:r>
                <a:r>
                  <a:rPr lang="en-AU" sz="1800" b="1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 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9BBB59"/>
                      </a:solidFill>
                      <a:prstDash val="solid"/>
                      <a:miter lim="0"/>
                    </a:ln>
                    <a:solidFill>
                      <a:srgbClr val="9BBB59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Application 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-1" y="532059"/>
                <a:ext cx="3774961" cy="2849076"/>
              </a:xfrm>
              <a:prstGeom prst="rect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4529298" y="1837572"/>
              <a:ext cx="1589683" cy="978290"/>
              <a:chOff x="247641" y="-316560"/>
              <a:chExt cx="2881297" cy="1710131"/>
            </a:xfrm>
          </p:grpSpPr>
          <p:sp>
            <p:nvSpPr>
              <p:cNvPr id="72" name="Rounded Rectangle 71"/>
              <p:cNvSpPr/>
              <p:nvPr/>
            </p:nvSpPr>
            <p:spPr>
              <a:xfrm>
                <a:off x="325040" y="-316560"/>
                <a:ext cx="2752028" cy="1710131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73" name="Picture 72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247641" y="-216965"/>
                <a:ext cx="2881297" cy="1406126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grpSp>
          <p:nvGrpSpPr>
            <p:cNvPr id="133" name="Group 132"/>
            <p:cNvGrpSpPr/>
            <p:nvPr/>
          </p:nvGrpSpPr>
          <p:grpSpPr>
            <a:xfrm>
              <a:off x="4550424" y="2888782"/>
              <a:ext cx="1589683" cy="978290"/>
              <a:chOff x="247641" y="-316560"/>
              <a:chExt cx="2881297" cy="1710131"/>
            </a:xfrm>
          </p:grpSpPr>
          <p:sp>
            <p:nvSpPr>
              <p:cNvPr id="134" name="Rounded Rectangle 133"/>
              <p:cNvSpPr/>
              <p:nvPr/>
            </p:nvSpPr>
            <p:spPr>
              <a:xfrm>
                <a:off x="325040" y="-316560"/>
                <a:ext cx="2752028" cy="1710131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35" name="Picture 134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247641" y="-216965"/>
                <a:ext cx="2881297" cy="1406126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grpSp>
          <p:nvGrpSpPr>
            <p:cNvPr id="136" name="Group 135"/>
            <p:cNvGrpSpPr/>
            <p:nvPr/>
          </p:nvGrpSpPr>
          <p:grpSpPr>
            <a:xfrm>
              <a:off x="4543382" y="3928553"/>
              <a:ext cx="1589683" cy="978290"/>
              <a:chOff x="247641" y="-316560"/>
              <a:chExt cx="2881297" cy="1710131"/>
            </a:xfrm>
          </p:grpSpPr>
          <p:sp>
            <p:nvSpPr>
              <p:cNvPr id="137" name="Rounded Rectangle 136"/>
              <p:cNvSpPr/>
              <p:nvPr/>
            </p:nvSpPr>
            <p:spPr>
              <a:xfrm>
                <a:off x="325040" y="-316560"/>
                <a:ext cx="2752028" cy="1710131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38" name="Picture 137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247641" y="-216965"/>
                <a:ext cx="2881297" cy="1406126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grpSp>
          <p:nvGrpSpPr>
            <p:cNvPr id="139" name="Group 138"/>
            <p:cNvGrpSpPr/>
            <p:nvPr/>
          </p:nvGrpSpPr>
          <p:grpSpPr>
            <a:xfrm>
              <a:off x="4536340" y="4988116"/>
              <a:ext cx="1589683" cy="978290"/>
              <a:chOff x="247641" y="-316560"/>
              <a:chExt cx="2881297" cy="1710131"/>
            </a:xfrm>
          </p:grpSpPr>
          <p:sp>
            <p:nvSpPr>
              <p:cNvPr id="140" name="Rounded Rectangle 139"/>
              <p:cNvSpPr/>
              <p:nvPr/>
            </p:nvSpPr>
            <p:spPr>
              <a:xfrm>
                <a:off x="325040" y="-316560"/>
                <a:ext cx="2752028" cy="1710131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41" name="Picture 140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247641" y="-216965"/>
                <a:ext cx="2881297" cy="1406126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  <p:cxnSp>
        <p:nvCxnSpPr>
          <p:cNvPr id="42" name="Straight Arrow Connector 41"/>
          <p:cNvCxnSpPr/>
          <p:nvPr/>
        </p:nvCxnSpPr>
        <p:spPr>
          <a:xfrm>
            <a:off x="6440161" y="3936728"/>
            <a:ext cx="569443" cy="0"/>
          </a:xfrm>
          <a:prstGeom prst="straightConnector1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  <a:prstDash val="sysDot"/>
            <a:headEnd type="none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86" name="Group 185"/>
          <p:cNvGrpSpPr/>
          <p:nvPr/>
        </p:nvGrpSpPr>
        <p:grpSpPr>
          <a:xfrm>
            <a:off x="6133067" y="1755125"/>
            <a:ext cx="760122" cy="3702274"/>
            <a:chOff x="6133067" y="1755125"/>
            <a:chExt cx="760122" cy="3702274"/>
          </a:xfrm>
        </p:grpSpPr>
        <p:cxnSp>
          <p:nvCxnSpPr>
            <p:cNvPr id="41" name="Straight Arrow Connector 40"/>
            <p:cNvCxnSpPr/>
            <p:nvPr/>
          </p:nvCxnSpPr>
          <p:spPr>
            <a:xfrm>
              <a:off x="6389453" y="1755125"/>
              <a:ext cx="503736" cy="0"/>
            </a:xfrm>
            <a:prstGeom prst="straightConnector1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ot"/>
              <a:headEnd type="none"/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2" name="Elbow Connector 171"/>
            <p:cNvCxnSpPr/>
            <p:nvPr/>
          </p:nvCxnSpPr>
          <p:spPr>
            <a:xfrm rot="5400000" flipH="1" flipV="1">
              <a:off x="6033657" y="1861576"/>
              <a:ext cx="469283" cy="256382"/>
            </a:xfrm>
            <a:prstGeom prst="bentConnector3">
              <a:avLst>
                <a:gd name="adj1" fmla="val -2112"/>
              </a:avLst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Elbow Connector 173"/>
            <p:cNvCxnSpPr/>
            <p:nvPr/>
          </p:nvCxnSpPr>
          <p:spPr>
            <a:xfrm rot="5400000" flipH="1" flipV="1">
              <a:off x="5658225" y="2661378"/>
              <a:ext cx="1206067" cy="256384"/>
            </a:xfrm>
            <a:prstGeom prst="bentConnector3">
              <a:avLst>
                <a:gd name="adj1" fmla="val -1132"/>
              </a:avLst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Elbow Connector 174"/>
            <p:cNvCxnSpPr/>
            <p:nvPr/>
          </p:nvCxnSpPr>
          <p:spPr>
            <a:xfrm rot="5400000" flipH="1" flipV="1">
              <a:off x="5716812" y="3771244"/>
              <a:ext cx="1095938" cy="249344"/>
            </a:xfrm>
            <a:prstGeom prst="bentConnector3">
              <a:avLst>
                <a:gd name="adj1" fmla="val -449"/>
              </a:avLst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Elbow Connector 175"/>
            <p:cNvCxnSpPr/>
            <p:nvPr/>
          </p:nvCxnSpPr>
          <p:spPr>
            <a:xfrm rot="5400000" flipH="1" flipV="1">
              <a:off x="5727085" y="4787990"/>
              <a:ext cx="1082435" cy="256384"/>
            </a:xfrm>
            <a:prstGeom prst="bentConnector3">
              <a:avLst>
                <a:gd name="adj1" fmla="val -1079"/>
              </a:avLst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9" name="Group 188"/>
          <p:cNvGrpSpPr/>
          <p:nvPr/>
        </p:nvGrpSpPr>
        <p:grpSpPr>
          <a:xfrm>
            <a:off x="3939632" y="2079932"/>
            <a:ext cx="653495" cy="3367348"/>
            <a:chOff x="3939632" y="2079932"/>
            <a:chExt cx="653495" cy="3367348"/>
          </a:xfrm>
        </p:grpSpPr>
        <p:cxnSp>
          <p:nvCxnSpPr>
            <p:cNvPr id="44" name="Straight Arrow Connector 43"/>
            <p:cNvCxnSpPr/>
            <p:nvPr/>
          </p:nvCxnSpPr>
          <p:spPr>
            <a:xfrm>
              <a:off x="3939632" y="2079932"/>
              <a:ext cx="646453" cy="0"/>
            </a:xfrm>
            <a:prstGeom prst="straightConnector1">
              <a:avLst/>
            </a:prstGeom>
            <a:ln w="25400">
              <a:solidFill>
                <a:schemeClr val="accent3"/>
              </a:solidFill>
              <a:prstDash val="sysDot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Elbow Connector 147"/>
            <p:cNvCxnSpPr>
              <a:endCxn id="138" idx="1"/>
            </p:cNvCxnSpPr>
            <p:nvPr/>
          </p:nvCxnSpPr>
          <p:spPr>
            <a:xfrm rot="16200000" flipH="1">
              <a:off x="3222279" y="3066615"/>
              <a:ext cx="2307784" cy="334422"/>
            </a:xfrm>
            <a:prstGeom prst="bentConnector2">
              <a:avLst/>
            </a:prstGeom>
            <a:ln w="25400">
              <a:solidFill>
                <a:schemeClr val="accent3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Elbow Connector 148"/>
            <p:cNvCxnSpPr>
              <a:endCxn id="141" idx="1"/>
            </p:cNvCxnSpPr>
            <p:nvPr/>
          </p:nvCxnSpPr>
          <p:spPr>
            <a:xfrm rot="16200000" flipH="1">
              <a:off x="3842871" y="4753811"/>
              <a:ext cx="1059561" cy="327378"/>
            </a:xfrm>
            <a:prstGeom prst="bentConnector2">
              <a:avLst/>
            </a:prstGeom>
            <a:ln w="25400">
              <a:solidFill>
                <a:schemeClr val="accent3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Arrow Connector 186"/>
            <p:cNvCxnSpPr/>
            <p:nvPr/>
          </p:nvCxnSpPr>
          <p:spPr>
            <a:xfrm>
              <a:off x="3946674" y="3227388"/>
              <a:ext cx="646453" cy="0"/>
            </a:xfrm>
            <a:prstGeom prst="straightConnector1">
              <a:avLst/>
            </a:prstGeom>
            <a:ln w="25400">
              <a:solidFill>
                <a:schemeClr val="accent3"/>
              </a:solidFill>
              <a:prstDash val="sysDot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3" name="Elbow Connector 192"/>
          <p:cNvCxnSpPr>
            <a:endCxn id="68" idx="1"/>
          </p:cNvCxnSpPr>
          <p:nvPr/>
        </p:nvCxnSpPr>
        <p:spPr>
          <a:xfrm>
            <a:off x="6389453" y="5477261"/>
            <a:ext cx="631844" cy="484233"/>
          </a:xfrm>
          <a:prstGeom prst="bentConnector3">
            <a:avLst>
              <a:gd name="adj1" fmla="val -484"/>
            </a:avLst>
          </a:prstGeom>
          <a:ln w="25400">
            <a:solidFill>
              <a:schemeClr val="accent2">
                <a:lumMod val="60000"/>
                <a:lumOff val="4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" name="Group 205"/>
          <p:cNvGrpSpPr/>
          <p:nvPr/>
        </p:nvGrpSpPr>
        <p:grpSpPr>
          <a:xfrm>
            <a:off x="1910767" y="2272586"/>
            <a:ext cx="2738173" cy="3367349"/>
            <a:chOff x="1910767" y="2272586"/>
            <a:chExt cx="2738173" cy="3367349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910767" y="5639935"/>
              <a:ext cx="2298195" cy="0"/>
            </a:xfrm>
            <a:prstGeom prst="straightConnector1">
              <a:avLst/>
            </a:prstGeom>
            <a:ln w="25400"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8" name="Group 197"/>
            <p:cNvGrpSpPr/>
            <p:nvPr/>
          </p:nvGrpSpPr>
          <p:grpSpPr>
            <a:xfrm>
              <a:off x="4236712" y="2272586"/>
              <a:ext cx="412228" cy="3367348"/>
              <a:chOff x="4180899" y="2079932"/>
              <a:chExt cx="412228" cy="3367348"/>
            </a:xfrm>
          </p:grpSpPr>
          <p:cxnSp>
            <p:nvCxnSpPr>
              <p:cNvPr id="199" name="Straight Arrow Connector 198"/>
              <p:cNvCxnSpPr/>
              <p:nvPr/>
            </p:nvCxnSpPr>
            <p:spPr>
              <a:xfrm flipV="1">
                <a:off x="4208960" y="2079932"/>
                <a:ext cx="377125" cy="2"/>
              </a:xfrm>
              <a:prstGeom prst="straightConnector1">
                <a:avLst/>
              </a:prstGeom>
              <a:ln w="25400">
                <a:solidFill>
                  <a:schemeClr val="accent1"/>
                </a:solidFill>
                <a:prstDash val="dash"/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Elbow Connector 199"/>
              <p:cNvCxnSpPr/>
              <p:nvPr/>
            </p:nvCxnSpPr>
            <p:spPr>
              <a:xfrm rot="16200000" flipH="1">
                <a:off x="3222279" y="3066615"/>
                <a:ext cx="2307784" cy="334422"/>
              </a:xfrm>
              <a:prstGeom prst="bentConnector2">
                <a:avLst/>
              </a:prstGeom>
              <a:ln w="25400">
                <a:solidFill>
                  <a:schemeClr val="accent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Elbow Connector 200"/>
              <p:cNvCxnSpPr/>
              <p:nvPr/>
            </p:nvCxnSpPr>
            <p:spPr>
              <a:xfrm rot="16200000" flipH="1">
                <a:off x="3842871" y="4753811"/>
                <a:ext cx="1059561" cy="327378"/>
              </a:xfrm>
              <a:prstGeom prst="bentConnector2">
                <a:avLst/>
              </a:prstGeom>
              <a:ln w="25400">
                <a:solidFill>
                  <a:schemeClr val="accent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Arrow Connector 201"/>
              <p:cNvCxnSpPr/>
              <p:nvPr/>
            </p:nvCxnSpPr>
            <p:spPr>
              <a:xfrm>
                <a:off x="4180899" y="3227388"/>
                <a:ext cx="412228" cy="0"/>
              </a:xfrm>
              <a:prstGeom prst="straightConnector1">
                <a:avLst/>
              </a:prstGeom>
              <a:ln w="25400">
                <a:solidFill>
                  <a:schemeClr val="accent1"/>
                </a:solidFill>
                <a:prstDash val="dash"/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Group 130"/>
          <p:cNvGrpSpPr/>
          <p:nvPr/>
        </p:nvGrpSpPr>
        <p:grpSpPr>
          <a:xfrm>
            <a:off x="1766447" y="2043837"/>
            <a:ext cx="991072" cy="1183550"/>
            <a:chOff x="2555778" y="2068964"/>
            <a:chExt cx="720080" cy="1183550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2555778" y="2068964"/>
              <a:ext cx="720078" cy="0"/>
            </a:xfrm>
            <a:prstGeom prst="straightConnector1">
              <a:avLst/>
            </a:prstGeom>
            <a:ln w="254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endCxn id="93" idx="1"/>
            </p:cNvCxnSpPr>
            <p:nvPr/>
          </p:nvCxnSpPr>
          <p:spPr>
            <a:xfrm rot="16200000" flipH="1">
              <a:off x="2396052" y="2372709"/>
              <a:ext cx="1183549" cy="576062"/>
            </a:xfrm>
            <a:prstGeom prst="bentConnector2">
              <a:avLst/>
            </a:prstGeom>
            <a:ln w="254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2" name="Group 211"/>
          <p:cNvGrpSpPr/>
          <p:nvPr/>
        </p:nvGrpSpPr>
        <p:grpSpPr>
          <a:xfrm>
            <a:off x="220396" y="2969415"/>
            <a:ext cx="2056475" cy="1820493"/>
            <a:chOff x="220396" y="2969415"/>
            <a:chExt cx="2056475" cy="1820493"/>
          </a:xfrm>
        </p:grpSpPr>
        <p:grpSp>
          <p:nvGrpSpPr>
            <p:cNvPr id="207" name="Group 206"/>
            <p:cNvGrpSpPr/>
            <p:nvPr/>
          </p:nvGrpSpPr>
          <p:grpSpPr>
            <a:xfrm>
              <a:off x="220396" y="3326859"/>
              <a:ext cx="1939157" cy="1463049"/>
              <a:chOff x="274692" y="1108253"/>
              <a:chExt cx="2281086" cy="1590675"/>
            </a:xfrm>
          </p:grpSpPr>
          <p:sp>
            <p:nvSpPr>
              <p:cNvPr id="208" name="Text Box 291"/>
              <p:cNvSpPr txBox="1"/>
              <p:nvPr/>
            </p:nvSpPr>
            <p:spPr>
              <a:xfrm>
                <a:off x="274692" y="1108253"/>
                <a:ext cx="2281086" cy="415925"/>
              </a:xfrm>
              <a:prstGeom prst="rect">
                <a:avLst/>
              </a:prstGeom>
              <a:ln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AU" sz="1800" b="1" dirty="0">
                    <a:ln w="9004" cap="flat" cmpd="sng" algn="ctr">
                      <a:solidFill>
                        <a:srgbClr val="4BACC6"/>
                      </a:solidFill>
                      <a:prstDash val="solid"/>
                      <a:miter lim="0"/>
                    </a:ln>
                    <a:solidFill>
                      <a:srgbClr val="4BACC6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MediBILL </a:t>
                </a:r>
                <a:r>
                  <a:rPr lang="en-AU" sz="1800" b="1" dirty="0" smtClean="0">
                    <a:ln w="9004" cap="flat" cmpd="sng" algn="ctr">
                      <a:solidFill>
                        <a:srgbClr val="4BACC6"/>
                      </a:solidFill>
                      <a:prstDash val="solid"/>
                      <a:miter lim="0"/>
                    </a:ln>
                    <a:solidFill>
                      <a:srgbClr val="4BACC6"/>
                    </a:solidFill>
                    <a:effectLst>
                      <a:outerShdw blurRad="25502" dist="23000" dir="7020000" algn="tl">
                        <a:srgbClr val="000000">
                          <a:alpha val="50000"/>
                        </a:srgbClr>
                      </a:outerShdw>
                    </a:effectLst>
                    <a:ea typeface="Calibri"/>
                    <a:cs typeface="Times New Roman"/>
                  </a:rPr>
                  <a:t>Remote</a:t>
                </a:r>
                <a:endParaRPr lang="en-A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274693" y="1583266"/>
                <a:ext cx="2281085" cy="1115662"/>
              </a:xfrm>
              <a:prstGeom prst="rect">
                <a:avLst/>
              </a:prstGeom>
              <a:ln>
                <a:solidFill>
                  <a:schemeClr val="accent5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210" name="Picture 209" descr="http://t2.gstatic.com/images?q=tbn:ANd9GcTwvdN8PIOKL_uZMQOSQgzYmISUhx6Yl0WlIXxFkw0oMdjmXciO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6994" y="1644310"/>
                <a:ext cx="910801" cy="98183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11" name="Picture 210" descr="http://t2.gstatic.com/images?q=tbn:ANd9GcSIEQOFzE2YS3QLR1tpxEp7mmTZElRc63CvEgcHQkwF4FUdBFDG">
              <a:hlinkClick r:id="rId8"/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454" y="2969415"/>
              <a:ext cx="624417" cy="40851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0600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857240" y="246013"/>
            <a:ext cx="7498080" cy="6233904"/>
            <a:chOff x="857240" y="246013"/>
            <a:chExt cx="7498080" cy="6233904"/>
          </a:xfrm>
        </p:grpSpPr>
        <p:sp>
          <p:nvSpPr>
            <p:cNvPr id="10" name="Rectangle 9"/>
            <p:cNvSpPr/>
            <p:nvPr/>
          </p:nvSpPr>
          <p:spPr>
            <a:xfrm>
              <a:off x="857240" y="246013"/>
              <a:ext cx="7498080" cy="62339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1" name="Picture 10" descr="http://www.userlogos.org/files/logos/macleod.mac/server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0" t="6111" r="23750" b="3888"/>
            <a:stretch/>
          </p:blipFill>
          <p:spPr bwMode="auto">
            <a:xfrm>
              <a:off x="7610041" y="5646680"/>
              <a:ext cx="692595" cy="769249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2" name="Picture 11" descr="http://siliconangle.com/files/2011/07/vsphere-logo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30" y="5787709"/>
            <a:ext cx="1611615" cy="46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057027" y="5672322"/>
            <a:ext cx="4621110" cy="676210"/>
          </a:xfrm>
          <a:prstGeom prst="rect">
            <a:avLst/>
          </a:prstGeom>
          <a:noFill/>
          <a:ln w="9525" cap="rnd">
            <a:solidFill>
              <a:schemeClr val="tx2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AU" sz="1100" dirty="0">
                <a:effectLst/>
                <a:latin typeface="Calibri"/>
                <a:ea typeface="Calibri"/>
                <a:cs typeface="Times New Roman"/>
              </a:rPr>
              <a:t>Details</a:t>
            </a:r>
            <a:r>
              <a:rPr lang="en-AU" sz="1100" dirty="0" smtClean="0">
                <a:effectLst/>
                <a:latin typeface="Calibri"/>
                <a:ea typeface="Calibri"/>
                <a:cs typeface="Times New Roman"/>
              </a:rPr>
              <a:t>:  New Virtual Server.  </a:t>
            </a:r>
            <a:endParaRPr lang="en-AU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479608" y="686809"/>
            <a:ext cx="6049554" cy="2250069"/>
            <a:chOff x="2236021" y="945324"/>
            <a:chExt cx="6049554" cy="2250069"/>
          </a:xfrm>
        </p:grpSpPr>
        <p:sp>
          <p:nvSpPr>
            <p:cNvPr id="29" name="Rectangle 28"/>
            <p:cNvSpPr/>
            <p:nvPr/>
          </p:nvSpPr>
          <p:spPr>
            <a:xfrm>
              <a:off x="2236021" y="945324"/>
              <a:ext cx="6049554" cy="2250069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3334" y="2637592"/>
              <a:ext cx="629315" cy="4749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1619672" y="844214"/>
            <a:ext cx="2573655" cy="1927225"/>
            <a:chOff x="-4539685" y="-941084"/>
            <a:chExt cx="3185160" cy="2529840"/>
          </a:xfrm>
        </p:grpSpPr>
        <p:sp>
          <p:nvSpPr>
            <p:cNvPr id="26" name="Rounded Rectangle 25"/>
            <p:cNvSpPr/>
            <p:nvPr/>
          </p:nvSpPr>
          <p:spPr>
            <a:xfrm>
              <a:off x="-4455865" y="-941084"/>
              <a:ext cx="3101340" cy="2529840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 </a:t>
              </a:r>
              <a:endParaRPr lang="en-AU" sz="110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 </a:t>
              </a:r>
              <a:endParaRPr lang="en-AU" sz="110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R3</a:t>
              </a:r>
              <a:r>
                <a:rPr lang="en-AU" sz="1100">
                  <a:effectLst/>
                  <a:ea typeface="Calibri"/>
                  <a:cs typeface="Times New Roman"/>
                </a:rPr>
                <a:t> </a:t>
              </a: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539685" y="-407684"/>
              <a:ext cx="3185160" cy="1927860"/>
            </a:xfrm>
            <a:prstGeom prst="rect">
              <a:avLst/>
            </a:prstGeom>
          </p:spPr>
        </p:pic>
        <p:sp>
          <p:nvSpPr>
            <p:cNvPr id="28" name="Text Box 2"/>
            <p:cNvSpPr txBox="1">
              <a:spLocks noChangeArrowheads="1"/>
            </p:cNvSpPr>
            <p:nvPr/>
          </p:nvSpPr>
          <p:spPr bwMode="auto">
            <a:xfrm>
              <a:off x="-4067245" y="-864884"/>
              <a:ext cx="2423160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 smtClean="0">
                  <a:effectLst/>
                  <a:latin typeface="Calibri"/>
                  <a:ea typeface="Calibri"/>
                  <a:cs typeface="Times New Roman"/>
                </a:rPr>
                <a:t>Data </a:t>
              </a:r>
              <a:r>
                <a:rPr lang="en-US" sz="1100" dirty="0">
                  <a:effectLst/>
                  <a:latin typeface="Calibri"/>
                  <a:ea typeface="Calibri"/>
                  <a:cs typeface="Times New Roman"/>
                </a:rPr>
                <a:t>Server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91378" y="3362965"/>
            <a:ext cx="7132499" cy="1985606"/>
            <a:chOff x="991378" y="3362965"/>
            <a:chExt cx="7132499" cy="1985606"/>
          </a:xfrm>
        </p:grpSpPr>
        <p:sp>
          <p:nvSpPr>
            <p:cNvPr id="41" name="Rectangle 40"/>
            <p:cNvSpPr/>
            <p:nvPr/>
          </p:nvSpPr>
          <p:spPr>
            <a:xfrm>
              <a:off x="991378" y="3362965"/>
              <a:ext cx="7132499" cy="198560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61" y="4993255"/>
              <a:ext cx="883366" cy="2721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3363502" y="3493411"/>
            <a:ext cx="2118401" cy="1697091"/>
            <a:chOff x="0" y="0"/>
            <a:chExt cx="3100705" cy="2529840"/>
          </a:xfrm>
        </p:grpSpPr>
        <p:sp>
          <p:nvSpPr>
            <p:cNvPr id="38" name="Rounded Rectangle 37"/>
            <p:cNvSpPr/>
            <p:nvPr/>
          </p:nvSpPr>
          <p:spPr>
            <a:xfrm>
              <a:off x="0" y="0"/>
              <a:ext cx="3100705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9" name="Text Box 2"/>
            <p:cNvSpPr txBox="1">
              <a:spLocks noChangeArrowheads="1"/>
            </p:cNvSpPr>
            <p:nvPr/>
          </p:nvSpPr>
          <p:spPr bwMode="auto">
            <a:xfrm>
              <a:off x="368135" y="23750"/>
              <a:ext cx="2422525" cy="344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latin typeface="Calibri"/>
                  <a:ea typeface="Calibri"/>
                  <a:cs typeface="Times New Roman"/>
                </a:rPr>
                <a:t>Claiming Services</a:t>
              </a:r>
              <a:endParaRPr lang="en-A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6" y="724395"/>
              <a:ext cx="3004457" cy="1686296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1202423" y="3496229"/>
            <a:ext cx="2165159" cy="1697091"/>
            <a:chOff x="0" y="0"/>
            <a:chExt cx="3182587" cy="2529840"/>
          </a:xfrm>
        </p:grpSpPr>
        <p:sp>
          <p:nvSpPr>
            <p:cNvPr id="35" name="Rounded Rectangle 34"/>
            <p:cNvSpPr/>
            <p:nvPr/>
          </p:nvSpPr>
          <p:spPr>
            <a:xfrm>
              <a:off x="0" y="0"/>
              <a:ext cx="3101332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6" name="Text Box 2"/>
            <p:cNvSpPr txBox="1">
              <a:spLocks noChangeArrowheads="1"/>
            </p:cNvSpPr>
            <p:nvPr/>
          </p:nvSpPr>
          <p:spPr bwMode="auto">
            <a:xfrm>
              <a:off x="368135" y="23751"/>
              <a:ext cx="2422525" cy="332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>
                  <a:effectLst/>
                  <a:latin typeface="Calibri"/>
                  <a:ea typeface="Calibri"/>
                  <a:cs typeface="Times New Roman"/>
                </a:rPr>
                <a:t>MediBILL Services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78" y="641268"/>
              <a:ext cx="3075709" cy="1745673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5471512" y="3496229"/>
            <a:ext cx="2152900" cy="1700208"/>
            <a:chOff x="0" y="0"/>
            <a:chExt cx="3185160" cy="2529840"/>
          </a:xfrm>
        </p:grpSpPr>
        <p:grpSp>
          <p:nvGrpSpPr>
            <p:cNvPr id="46" name="Group 45"/>
            <p:cNvGrpSpPr/>
            <p:nvPr/>
          </p:nvGrpSpPr>
          <p:grpSpPr>
            <a:xfrm>
              <a:off x="83820" y="0"/>
              <a:ext cx="3101340" cy="2529840"/>
              <a:chOff x="83820" y="0"/>
              <a:chExt cx="3101340" cy="2529840"/>
            </a:xfrm>
          </p:grpSpPr>
          <p:sp>
            <p:nvSpPr>
              <p:cNvPr id="48" name="Rounded Rectangle 47"/>
              <p:cNvSpPr/>
              <p:nvPr/>
            </p:nvSpPr>
            <p:spPr>
              <a:xfrm>
                <a:off x="83820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49" name="Text Box 2"/>
              <p:cNvSpPr txBox="1">
                <a:spLocks noChangeArrowheads="1"/>
              </p:cNvSpPr>
              <p:nvPr/>
            </p:nvSpPr>
            <p:spPr bwMode="auto">
              <a:xfrm>
                <a:off x="457199" y="51460"/>
                <a:ext cx="2423159" cy="410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Warehous</a:t>
                </a: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ing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33400"/>
              <a:ext cx="3185160" cy="1927860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/>
        </p:nvGrpSpPr>
        <p:grpSpPr>
          <a:xfrm>
            <a:off x="4189678" y="832945"/>
            <a:ext cx="2584450" cy="1927225"/>
            <a:chOff x="0" y="0"/>
            <a:chExt cx="3220093" cy="2529840"/>
          </a:xfrm>
        </p:grpSpPr>
        <p:sp>
          <p:nvSpPr>
            <p:cNvPr id="51" name="Rounded Rectangle 50"/>
            <p:cNvSpPr/>
            <p:nvPr/>
          </p:nvSpPr>
          <p:spPr>
            <a:xfrm>
              <a:off x="118753" y="0"/>
              <a:ext cx="3101340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52" name="Text Box 2"/>
            <p:cNvSpPr txBox="1">
              <a:spLocks noChangeArrowheads="1"/>
            </p:cNvSpPr>
            <p:nvPr/>
          </p:nvSpPr>
          <p:spPr bwMode="auto">
            <a:xfrm>
              <a:off x="486885" y="23750"/>
              <a:ext cx="2423160" cy="415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 smtClean="0">
                  <a:effectLst/>
                  <a:latin typeface="Calibri"/>
                  <a:ea typeface="Calibri"/>
                  <a:cs typeface="Times New Roman"/>
                </a:rPr>
                <a:t>Applications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2" t="12426" b="6395"/>
            <a:stretch/>
          </p:blipFill>
          <p:spPr bwMode="auto">
            <a:xfrm>
              <a:off x="0" y="605641"/>
              <a:ext cx="3206337" cy="162692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0779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57240" y="246013"/>
            <a:ext cx="7498080" cy="6233904"/>
            <a:chOff x="8460432" y="165449"/>
            <a:chExt cx="7498080" cy="6233904"/>
          </a:xfrm>
        </p:grpSpPr>
        <p:sp>
          <p:nvSpPr>
            <p:cNvPr id="55" name="Rectangle 54"/>
            <p:cNvSpPr/>
            <p:nvPr/>
          </p:nvSpPr>
          <p:spPr>
            <a:xfrm>
              <a:off x="8460432" y="165449"/>
              <a:ext cx="7498080" cy="62339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56" name="Picture 55" descr="http://www.userlogos.org/files/logos/macleod.mac/server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50" t="6111" r="23750" b="3888"/>
            <a:stretch/>
          </p:blipFill>
          <p:spPr bwMode="auto">
            <a:xfrm>
              <a:off x="15213233" y="5566116"/>
              <a:ext cx="692595" cy="769249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57" name="Rectangle 56"/>
            <p:cNvSpPr/>
            <p:nvPr/>
          </p:nvSpPr>
          <p:spPr>
            <a:xfrm>
              <a:off x="9082800" y="606245"/>
              <a:ext cx="6049554" cy="2250069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20113" y="2298513"/>
              <a:ext cx="629315" cy="47495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9" name="Group 58"/>
            <p:cNvGrpSpPr/>
            <p:nvPr/>
          </p:nvGrpSpPr>
          <p:grpSpPr>
            <a:xfrm>
              <a:off x="9222864" y="763650"/>
              <a:ext cx="2573655" cy="1927225"/>
              <a:chOff x="-4539685" y="-941084"/>
              <a:chExt cx="3185160" cy="2529840"/>
            </a:xfrm>
          </p:grpSpPr>
          <p:sp>
            <p:nvSpPr>
              <p:cNvPr id="60" name="Rounded Rectangle 59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  <p:sp>
            <p:nvSpPr>
              <p:cNvPr id="62" name="Text Box 2"/>
              <p:cNvSpPr txBox="1">
                <a:spLocks noChangeArrowheads="1"/>
              </p:cNvSpPr>
              <p:nvPr/>
            </p:nvSpPr>
            <p:spPr bwMode="auto">
              <a:xfrm>
                <a:off x="-4067245" y="-864884"/>
                <a:ext cx="2423160" cy="323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Data Server LOGGER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11792870" y="752381"/>
              <a:ext cx="2584450" cy="1927225"/>
              <a:chOff x="0" y="0"/>
              <a:chExt cx="3220093" cy="2529840"/>
            </a:xfrm>
          </p:grpSpPr>
          <p:sp>
            <p:nvSpPr>
              <p:cNvPr id="70" name="Rounded Rectangle 69"/>
              <p:cNvSpPr/>
              <p:nvPr/>
            </p:nvSpPr>
            <p:spPr>
              <a:xfrm>
                <a:off x="118753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71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 LOGGER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72" name="Picture 71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73" name="Picture 72" descr="http://siliconangle.com/files/2011/07/vsphere-logo.gi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5312" y="5719965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" name="Text Box 2"/>
            <p:cNvSpPr txBox="1">
              <a:spLocks noChangeArrowheads="1"/>
            </p:cNvSpPr>
            <p:nvPr/>
          </p:nvSpPr>
          <p:spPr bwMode="auto">
            <a:xfrm>
              <a:off x="8570509" y="5604578"/>
              <a:ext cx="4621110" cy="676210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0191125" y="3078402"/>
              <a:ext cx="3306197" cy="1985606"/>
              <a:chOff x="12420871" y="3282401"/>
              <a:chExt cx="3306197" cy="1985606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12420871" y="3282401"/>
                <a:ext cx="3306197" cy="1985606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grpSp>
            <p:nvGrpSpPr>
              <p:cNvPr id="64" name="Group 63"/>
              <p:cNvGrpSpPr/>
              <p:nvPr/>
            </p:nvGrpSpPr>
            <p:grpSpPr>
              <a:xfrm>
                <a:off x="12420872" y="3384671"/>
                <a:ext cx="2152900" cy="1700208"/>
                <a:chOff x="0" y="0"/>
                <a:chExt cx="3185160" cy="2529840"/>
              </a:xfrm>
            </p:grpSpPr>
            <p:grpSp>
              <p:nvGrpSpPr>
                <p:cNvPr id="65" name="Group 64"/>
                <p:cNvGrpSpPr/>
                <p:nvPr/>
              </p:nvGrpSpPr>
              <p:grpSpPr>
                <a:xfrm>
                  <a:off x="83820" y="0"/>
                  <a:ext cx="3101340" cy="2529840"/>
                  <a:chOff x="83820" y="0"/>
                  <a:chExt cx="3101340" cy="2529840"/>
                </a:xfrm>
              </p:grpSpPr>
              <p:sp>
                <p:nvSpPr>
                  <p:cNvPr id="67" name="Rounded Rectangle 66"/>
                  <p:cNvSpPr/>
                  <p:nvPr/>
                </p:nvSpPr>
                <p:spPr>
                  <a:xfrm>
                    <a:off x="83820" y="0"/>
                    <a:ext cx="3101340" cy="2529840"/>
                  </a:xfrm>
                  <a:prstGeom prst="roundRect">
                    <a:avLst/>
                  </a:prstGeom>
                  <a:noFill/>
                  <a:ln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AU"/>
                  </a:p>
                </p:txBody>
              </p:sp>
              <p:sp>
                <p:nvSpPr>
                  <p:cNvPr id="68" name="Text Box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7199" y="51460"/>
                    <a:ext cx="2423159" cy="4100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sp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100" dirty="0" smtClean="0">
                        <a:latin typeface="Calibri"/>
                        <a:ea typeface="Calibri"/>
                        <a:cs typeface="Times New Roman"/>
                      </a:rPr>
                      <a:t>Warehous</a:t>
                    </a:r>
                    <a:r>
                      <a:rPr lang="en-US" sz="1100" dirty="0" smtClean="0">
                        <a:latin typeface="Calibri"/>
                        <a:ea typeface="Calibri"/>
                        <a:cs typeface="Times New Roman"/>
                      </a:rPr>
                      <a:t>ing Replication</a:t>
                    </a:r>
                    <a:endParaRPr lang="en-AU" sz="1100" dirty="0"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</p:grpSp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533400"/>
                  <a:ext cx="3185160" cy="1927860"/>
                </a:xfrm>
                <a:prstGeom prst="rect">
                  <a:avLst/>
                </a:prstGeom>
              </p:spPr>
            </p:pic>
          </p:grpSp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770" y="4889970"/>
                <a:ext cx="883366" cy="27211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" name="Group 4"/>
          <p:cNvGrpSpPr/>
          <p:nvPr/>
        </p:nvGrpSpPr>
        <p:grpSpPr>
          <a:xfrm>
            <a:off x="857240" y="246013"/>
            <a:ext cx="7498080" cy="6233904"/>
            <a:chOff x="857240" y="246013"/>
            <a:chExt cx="7498080" cy="6233904"/>
          </a:xfrm>
        </p:grpSpPr>
        <p:grpSp>
          <p:nvGrpSpPr>
            <p:cNvPr id="14" name="Group 13"/>
            <p:cNvGrpSpPr/>
            <p:nvPr/>
          </p:nvGrpSpPr>
          <p:grpSpPr>
            <a:xfrm>
              <a:off x="857240" y="246013"/>
              <a:ext cx="7498080" cy="6233904"/>
              <a:chOff x="857240" y="246013"/>
              <a:chExt cx="7498080" cy="6233904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857240" y="246013"/>
                <a:ext cx="7498080" cy="623390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1" name="Picture 10" descr="http://www.userlogos.org/files/logos/macleod.mac/server.png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250" t="6111" r="23750" b="3888"/>
              <a:stretch/>
            </p:blipFill>
            <p:spPr bwMode="auto">
              <a:xfrm>
                <a:off x="7610041" y="5646680"/>
                <a:ext cx="692595" cy="769249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2" name="Picture 11" descr="http://siliconangle.com/files/2011/07/vsphere-logo.gi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1830" y="5787709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1057027" y="5672322"/>
              <a:ext cx="4621110" cy="676210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79608" y="686809"/>
              <a:ext cx="6049554" cy="2250069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921" y="2379077"/>
              <a:ext cx="629315" cy="47495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5" name="Group 24"/>
            <p:cNvGrpSpPr/>
            <p:nvPr/>
          </p:nvGrpSpPr>
          <p:grpSpPr>
            <a:xfrm>
              <a:off x="1619672" y="844214"/>
              <a:ext cx="2573655" cy="1927225"/>
              <a:chOff x="-4539685" y="-941084"/>
              <a:chExt cx="3185160" cy="2529840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  <p:sp>
            <p:nvSpPr>
              <p:cNvPr id="28" name="Text Box 2"/>
              <p:cNvSpPr txBox="1">
                <a:spLocks noChangeArrowheads="1"/>
              </p:cNvSpPr>
              <p:nvPr/>
            </p:nvSpPr>
            <p:spPr bwMode="auto">
              <a:xfrm>
                <a:off x="-4067245" y="-864884"/>
                <a:ext cx="2423160" cy="323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Data </a:t>
                </a:r>
                <a:r>
                  <a:rPr lang="en-US" sz="1100" dirty="0">
                    <a:effectLst/>
                    <a:latin typeface="Calibri"/>
                    <a:ea typeface="Calibri"/>
                    <a:cs typeface="Times New Roman"/>
                  </a:rPr>
                  <a:t>Server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991378" y="3362965"/>
              <a:ext cx="7132499" cy="198560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61" y="4993255"/>
              <a:ext cx="883366" cy="272118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3" name="Group 32"/>
            <p:cNvGrpSpPr/>
            <p:nvPr/>
          </p:nvGrpSpPr>
          <p:grpSpPr>
            <a:xfrm>
              <a:off x="3363502" y="3493411"/>
              <a:ext cx="2118401" cy="1697091"/>
              <a:chOff x="0" y="0"/>
              <a:chExt cx="3100705" cy="2529840"/>
            </a:xfrm>
          </p:grpSpPr>
          <p:sp>
            <p:nvSpPr>
              <p:cNvPr id="38" name="Rounded Rectangle 37"/>
              <p:cNvSpPr/>
              <p:nvPr/>
            </p:nvSpPr>
            <p:spPr>
              <a:xfrm>
                <a:off x="0" y="0"/>
                <a:ext cx="3100705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9" name="Text Box 2"/>
              <p:cNvSpPr txBox="1">
                <a:spLocks noChangeArrowheads="1"/>
              </p:cNvSpPr>
              <p:nvPr/>
            </p:nvSpPr>
            <p:spPr bwMode="auto">
              <a:xfrm>
                <a:off x="368135" y="23750"/>
                <a:ext cx="2422525" cy="344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latin typeface="Calibri"/>
                    <a:ea typeface="Calibri"/>
                    <a:cs typeface="Times New Roman"/>
                  </a:rPr>
                  <a:t>Claiming Services</a:t>
                </a:r>
                <a:endParaRPr lang="en-A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26" y="724395"/>
                <a:ext cx="3004457" cy="1686296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1202423" y="3496229"/>
              <a:ext cx="2165159" cy="1697091"/>
              <a:chOff x="0" y="0"/>
              <a:chExt cx="3182587" cy="2529840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0" y="0"/>
                <a:ext cx="3101332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6" name="Text Box 2"/>
              <p:cNvSpPr txBox="1">
                <a:spLocks noChangeArrowheads="1"/>
              </p:cNvSpPr>
              <p:nvPr/>
            </p:nvSpPr>
            <p:spPr bwMode="auto">
              <a:xfrm>
                <a:off x="368135" y="23751"/>
                <a:ext cx="2422525" cy="332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>
                    <a:effectLst/>
                    <a:latin typeface="Calibri"/>
                    <a:ea typeface="Calibri"/>
                    <a:cs typeface="Times New Roman"/>
                  </a:rPr>
                  <a:t>MediBILL Services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78" y="641268"/>
                <a:ext cx="3075709" cy="1745673"/>
              </a:xfrm>
              <a:prstGeom prst="rect">
                <a:avLst/>
              </a:prstGeom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5471512" y="3496229"/>
              <a:ext cx="2152900" cy="1700208"/>
              <a:chOff x="0" y="0"/>
              <a:chExt cx="3185160" cy="2529840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83820" y="0"/>
                <a:ext cx="3101340" cy="2529840"/>
                <a:chOff x="83820" y="0"/>
                <a:chExt cx="3101340" cy="2529840"/>
              </a:xfrm>
            </p:grpSpPr>
            <p:sp>
              <p:nvSpPr>
                <p:cNvPr id="48" name="Rounded Rectangle 47"/>
                <p:cNvSpPr/>
                <p:nvPr/>
              </p:nvSpPr>
              <p:spPr>
                <a:xfrm>
                  <a:off x="83820" y="0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49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57199" y="51460"/>
                  <a:ext cx="2423159" cy="41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Warehous</a:t>
                  </a: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ing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33400"/>
                <a:ext cx="3185160" cy="1927860"/>
              </a:xfrm>
              <a:prstGeom prst="rect">
                <a:avLst/>
              </a:prstGeom>
            </p:spPr>
          </p:pic>
        </p:grpSp>
        <p:grpSp>
          <p:nvGrpSpPr>
            <p:cNvPr id="50" name="Group 49"/>
            <p:cNvGrpSpPr/>
            <p:nvPr/>
          </p:nvGrpSpPr>
          <p:grpSpPr>
            <a:xfrm>
              <a:off x="4189678" y="832945"/>
              <a:ext cx="2584450" cy="1927225"/>
              <a:chOff x="0" y="0"/>
              <a:chExt cx="3220093" cy="2529840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118753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52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09890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57240" y="246013"/>
            <a:ext cx="7498080" cy="6233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/>
          </a:p>
        </p:txBody>
      </p:sp>
      <p:pic>
        <p:nvPicPr>
          <p:cNvPr id="11" name="Picture 10" descr="http://www.userlogos.org/files/logos/macleod.mac/server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0" t="6111" r="23750" b="3888"/>
          <a:stretch/>
        </p:blipFill>
        <p:spPr bwMode="auto">
          <a:xfrm>
            <a:off x="7610041" y="5646680"/>
            <a:ext cx="692595" cy="7692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http://siliconangle.com/files/2011/07/vsphere-logo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30" y="5787709"/>
            <a:ext cx="1611615" cy="46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057027" y="5672322"/>
            <a:ext cx="4621110" cy="676210"/>
          </a:xfrm>
          <a:prstGeom prst="rect">
            <a:avLst/>
          </a:prstGeom>
          <a:noFill/>
          <a:ln w="9525" cap="rnd">
            <a:solidFill>
              <a:schemeClr val="tx2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AU" sz="1100" dirty="0">
                <a:effectLst/>
                <a:latin typeface="Calibri"/>
                <a:ea typeface="Calibri"/>
                <a:cs typeface="Times New Roman"/>
              </a:rPr>
              <a:t>Details</a:t>
            </a:r>
            <a:r>
              <a:rPr lang="en-AU" sz="1100" dirty="0" smtClean="0">
                <a:effectLst/>
                <a:latin typeface="Calibri"/>
                <a:ea typeface="Calibri"/>
                <a:cs typeface="Times New Roman"/>
              </a:rPr>
              <a:t>:  New Virtual Server.  </a:t>
            </a:r>
            <a:endParaRPr lang="en-AU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991378" y="3362965"/>
            <a:ext cx="7132499" cy="1985606"/>
            <a:chOff x="991378" y="3362965"/>
            <a:chExt cx="7132499" cy="1985606"/>
          </a:xfrm>
        </p:grpSpPr>
        <p:sp>
          <p:nvSpPr>
            <p:cNvPr id="41" name="Rectangle 40"/>
            <p:cNvSpPr/>
            <p:nvPr/>
          </p:nvSpPr>
          <p:spPr>
            <a:xfrm>
              <a:off x="991378" y="3362965"/>
              <a:ext cx="7132499" cy="198560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61" y="4993255"/>
              <a:ext cx="883366" cy="2721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3363502" y="3493411"/>
            <a:ext cx="2118401" cy="1697091"/>
            <a:chOff x="0" y="0"/>
            <a:chExt cx="3100705" cy="2529840"/>
          </a:xfrm>
        </p:grpSpPr>
        <p:sp>
          <p:nvSpPr>
            <p:cNvPr id="38" name="Rounded Rectangle 37"/>
            <p:cNvSpPr/>
            <p:nvPr/>
          </p:nvSpPr>
          <p:spPr>
            <a:xfrm>
              <a:off x="0" y="0"/>
              <a:ext cx="3100705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9" name="Text Box 2"/>
            <p:cNvSpPr txBox="1">
              <a:spLocks noChangeArrowheads="1"/>
            </p:cNvSpPr>
            <p:nvPr/>
          </p:nvSpPr>
          <p:spPr bwMode="auto">
            <a:xfrm>
              <a:off x="368135" y="23750"/>
              <a:ext cx="2422525" cy="344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latin typeface="Calibri"/>
                  <a:ea typeface="Calibri"/>
                  <a:cs typeface="Times New Roman"/>
                </a:rPr>
                <a:t>Claiming Services</a:t>
              </a:r>
              <a:endParaRPr lang="en-A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6" y="724395"/>
              <a:ext cx="3004457" cy="1686296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1202423" y="3496229"/>
            <a:ext cx="2165159" cy="1697091"/>
            <a:chOff x="0" y="0"/>
            <a:chExt cx="3182587" cy="2529840"/>
          </a:xfrm>
        </p:grpSpPr>
        <p:sp>
          <p:nvSpPr>
            <p:cNvPr id="35" name="Rounded Rectangle 34"/>
            <p:cNvSpPr/>
            <p:nvPr/>
          </p:nvSpPr>
          <p:spPr>
            <a:xfrm>
              <a:off x="0" y="0"/>
              <a:ext cx="3101332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6" name="Text Box 2"/>
            <p:cNvSpPr txBox="1">
              <a:spLocks noChangeArrowheads="1"/>
            </p:cNvSpPr>
            <p:nvPr/>
          </p:nvSpPr>
          <p:spPr bwMode="auto">
            <a:xfrm>
              <a:off x="368135" y="23751"/>
              <a:ext cx="2422525" cy="332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>
                  <a:effectLst/>
                  <a:latin typeface="Calibri"/>
                  <a:ea typeface="Calibri"/>
                  <a:cs typeface="Times New Roman"/>
                </a:rPr>
                <a:t>MediBILL Services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78" y="641268"/>
              <a:ext cx="3075709" cy="1745673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5471512" y="3496229"/>
            <a:ext cx="2152900" cy="1700208"/>
            <a:chOff x="0" y="0"/>
            <a:chExt cx="3185160" cy="2529840"/>
          </a:xfrm>
        </p:grpSpPr>
        <p:grpSp>
          <p:nvGrpSpPr>
            <p:cNvPr id="46" name="Group 45"/>
            <p:cNvGrpSpPr/>
            <p:nvPr/>
          </p:nvGrpSpPr>
          <p:grpSpPr>
            <a:xfrm>
              <a:off x="83820" y="0"/>
              <a:ext cx="3101340" cy="2529840"/>
              <a:chOff x="83820" y="0"/>
              <a:chExt cx="3101340" cy="2529840"/>
            </a:xfrm>
          </p:grpSpPr>
          <p:sp>
            <p:nvSpPr>
              <p:cNvPr id="48" name="Rounded Rectangle 47"/>
              <p:cNvSpPr/>
              <p:nvPr/>
            </p:nvSpPr>
            <p:spPr>
              <a:xfrm>
                <a:off x="83820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49" name="Text Box 2"/>
              <p:cNvSpPr txBox="1">
                <a:spLocks noChangeArrowheads="1"/>
              </p:cNvSpPr>
              <p:nvPr/>
            </p:nvSpPr>
            <p:spPr bwMode="auto">
              <a:xfrm>
                <a:off x="457199" y="51460"/>
                <a:ext cx="2423159" cy="410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Warehous</a:t>
                </a: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ing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33400"/>
              <a:ext cx="3185160" cy="1927860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479608" y="686809"/>
            <a:ext cx="6049554" cy="2250069"/>
            <a:chOff x="1479608" y="686809"/>
            <a:chExt cx="6049554" cy="2250069"/>
          </a:xfrm>
        </p:grpSpPr>
        <p:sp>
          <p:nvSpPr>
            <p:cNvPr id="29" name="Rectangle 28"/>
            <p:cNvSpPr/>
            <p:nvPr/>
          </p:nvSpPr>
          <p:spPr>
            <a:xfrm>
              <a:off x="1479608" y="686809"/>
              <a:ext cx="6049554" cy="2250069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921" y="2379077"/>
              <a:ext cx="629315" cy="474956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0" name="Group 49"/>
            <p:cNvGrpSpPr/>
            <p:nvPr/>
          </p:nvGrpSpPr>
          <p:grpSpPr>
            <a:xfrm>
              <a:off x="4189678" y="832945"/>
              <a:ext cx="2584450" cy="1927225"/>
              <a:chOff x="0" y="0"/>
              <a:chExt cx="3220093" cy="2529840"/>
            </a:xfrm>
          </p:grpSpPr>
          <p:sp>
            <p:nvSpPr>
              <p:cNvPr id="51" name="Rounded Rectangle 50"/>
              <p:cNvSpPr/>
              <p:nvPr/>
            </p:nvSpPr>
            <p:spPr>
              <a:xfrm>
                <a:off x="118753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52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53" name="Picture 52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grpSp>
          <p:nvGrpSpPr>
            <p:cNvPr id="25" name="Group 24"/>
            <p:cNvGrpSpPr/>
            <p:nvPr/>
          </p:nvGrpSpPr>
          <p:grpSpPr>
            <a:xfrm>
              <a:off x="1619672" y="844214"/>
              <a:ext cx="2573655" cy="1927225"/>
              <a:chOff x="-4539685" y="-941084"/>
              <a:chExt cx="3185160" cy="2529840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  <p:sp>
            <p:nvSpPr>
              <p:cNvPr id="28" name="Text Box 2"/>
              <p:cNvSpPr txBox="1">
                <a:spLocks noChangeArrowheads="1"/>
              </p:cNvSpPr>
              <p:nvPr/>
            </p:nvSpPr>
            <p:spPr bwMode="auto">
              <a:xfrm>
                <a:off x="-4067245" y="-864884"/>
                <a:ext cx="2423160" cy="323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Data </a:t>
                </a:r>
                <a:r>
                  <a:rPr lang="en-US" sz="1100" dirty="0">
                    <a:effectLst/>
                    <a:latin typeface="Calibri"/>
                    <a:ea typeface="Calibri"/>
                    <a:cs typeface="Times New Roman"/>
                  </a:rPr>
                  <a:t>Server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sp>
        <p:nvSpPr>
          <p:cNvPr id="82" name="Rectangle 81"/>
          <p:cNvSpPr/>
          <p:nvPr/>
        </p:nvSpPr>
        <p:spPr>
          <a:xfrm>
            <a:off x="991379" y="790274"/>
            <a:ext cx="7132498" cy="1749366"/>
          </a:xfrm>
          <a:prstGeom prst="rect">
            <a:avLst/>
          </a:prstGeom>
          <a:gradFill>
            <a:gsLst>
              <a:gs pos="0">
                <a:srgbClr val="FFEFD1">
                  <a:alpha val="0"/>
                </a:srgbClr>
              </a:gs>
              <a:gs pos="9000">
                <a:srgbClr val="F0EBD5">
                  <a:alpha val="0"/>
                </a:srgbClr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 dirty="0"/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263" y="2100301"/>
            <a:ext cx="504947" cy="3810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roup 83"/>
          <p:cNvGrpSpPr/>
          <p:nvPr/>
        </p:nvGrpSpPr>
        <p:grpSpPr>
          <a:xfrm>
            <a:off x="5481903" y="832945"/>
            <a:ext cx="2075677" cy="1576896"/>
            <a:chOff x="0" y="0"/>
            <a:chExt cx="3220093" cy="2529840"/>
          </a:xfrm>
        </p:grpSpPr>
        <p:sp>
          <p:nvSpPr>
            <p:cNvPr id="85" name="Rounded Rectangle 84"/>
            <p:cNvSpPr/>
            <p:nvPr/>
          </p:nvSpPr>
          <p:spPr>
            <a:xfrm>
              <a:off x="118753" y="0"/>
              <a:ext cx="3101340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86" name="Text Box 2"/>
            <p:cNvSpPr txBox="1">
              <a:spLocks noChangeArrowheads="1"/>
            </p:cNvSpPr>
            <p:nvPr/>
          </p:nvSpPr>
          <p:spPr bwMode="auto">
            <a:xfrm>
              <a:off x="486885" y="23750"/>
              <a:ext cx="2423160" cy="415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 smtClean="0">
                  <a:effectLst/>
                  <a:latin typeface="Calibri"/>
                  <a:ea typeface="Calibri"/>
                  <a:cs typeface="Times New Roman"/>
                </a:rPr>
                <a:t>Applications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2" t="12426" b="6395"/>
            <a:stretch/>
          </p:blipFill>
          <p:spPr bwMode="auto">
            <a:xfrm>
              <a:off x="0" y="605641"/>
              <a:ext cx="3206337" cy="162692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88" name="Group 87"/>
          <p:cNvGrpSpPr/>
          <p:nvPr/>
        </p:nvGrpSpPr>
        <p:grpSpPr>
          <a:xfrm>
            <a:off x="991378" y="876509"/>
            <a:ext cx="2259276" cy="1576895"/>
            <a:chOff x="-4539685" y="-941084"/>
            <a:chExt cx="3185160" cy="2529840"/>
          </a:xfrm>
        </p:grpSpPr>
        <p:sp>
          <p:nvSpPr>
            <p:cNvPr id="89" name="Rounded Rectangle 88"/>
            <p:cNvSpPr/>
            <p:nvPr/>
          </p:nvSpPr>
          <p:spPr>
            <a:xfrm>
              <a:off x="-4455865" y="-941084"/>
              <a:ext cx="3101340" cy="2529840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 </a:t>
              </a:r>
              <a:endParaRPr lang="en-AU" sz="110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 </a:t>
              </a:r>
              <a:endParaRPr lang="en-AU" sz="110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ea typeface="Calibri"/>
                  <a:cs typeface="Times New Roman"/>
                </a:rPr>
                <a:t>R3</a:t>
              </a:r>
              <a:r>
                <a:rPr lang="en-AU" sz="1100">
                  <a:effectLst/>
                  <a:ea typeface="Calibri"/>
                  <a:cs typeface="Times New Roman"/>
                </a:rPr>
                <a:t> </a:t>
              </a:r>
            </a:p>
          </p:txBody>
        </p:sp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539685" y="-407684"/>
              <a:ext cx="3185160" cy="1927860"/>
            </a:xfrm>
            <a:prstGeom prst="rect">
              <a:avLst/>
            </a:prstGeom>
          </p:spPr>
        </p:pic>
        <p:sp>
          <p:nvSpPr>
            <p:cNvPr id="91" name="Text Box 2"/>
            <p:cNvSpPr txBox="1">
              <a:spLocks noChangeArrowheads="1"/>
            </p:cNvSpPr>
            <p:nvPr/>
          </p:nvSpPr>
          <p:spPr bwMode="auto">
            <a:xfrm>
              <a:off x="-4067245" y="-864884"/>
              <a:ext cx="2423160" cy="323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 smtClean="0">
                  <a:latin typeface="Calibri"/>
                  <a:ea typeface="Calibri"/>
                  <a:cs typeface="Times New Roman"/>
                </a:rPr>
                <a:t>Active Data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40182" y="851038"/>
            <a:ext cx="2259276" cy="1576895"/>
            <a:chOff x="3240182" y="851038"/>
            <a:chExt cx="2259276" cy="1576895"/>
          </a:xfrm>
        </p:grpSpPr>
        <p:grpSp>
          <p:nvGrpSpPr>
            <p:cNvPr id="8" name="Group 7"/>
            <p:cNvGrpSpPr/>
            <p:nvPr/>
          </p:nvGrpSpPr>
          <p:grpSpPr>
            <a:xfrm>
              <a:off x="3240182" y="851038"/>
              <a:ext cx="2259276" cy="1576895"/>
              <a:chOff x="3240182" y="851038"/>
              <a:chExt cx="2259276" cy="1576895"/>
            </a:xfrm>
          </p:grpSpPr>
          <p:sp>
            <p:nvSpPr>
              <p:cNvPr id="97" name="Rounded Rectangle 96"/>
              <p:cNvSpPr/>
              <p:nvPr/>
            </p:nvSpPr>
            <p:spPr>
              <a:xfrm>
                <a:off x="3299637" y="851038"/>
                <a:ext cx="2199821" cy="1576895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182" y="1183516"/>
                <a:ext cx="2259276" cy="1201670"/>
              </a:xfrm>
              <a:prstGeom prst="rect">
                <a:avLst/>
              </a:prstGeom>
            </p:spPr>
          </p:pic>
        </p:grpSp>
        <p:sp>
          <p:nvSpPr>
            <p:cNvPr id="99" name="Text Box 2"/>
            <p:cNvSpPr txBox="1">
              <a:spLocks noChangeArrowheads="1"/>
            </p:cNvSpPr>
            <p:nvPr/>
          </p:nvSpPr>
          <p:spPr bwMode="auto">
            <a:xfrm>
              <a:off x="3575290" y="898535"/>
              <a:ext cx="1718779" cy="201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 smtClean="0">
                  <a:latin typeface="Calibri"/>
                  <a:ea typeface="Calibri"/>
                  <a:cs typeface="Times New Roman"/>
                </a:rPr>
                <a:t>Completed Data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15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57240" y="246013"/>
            <a:ext cx="7498080" cy="6233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/>
          </a:p>
        </p:txBody>
      </p:sp>
      <p:pic>
        <p:nvPicPr>
          <p:cNvPr id="11" name="Picture 10" descr="http://www.userlogos.org/files/logos/macleod.mac/server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0" t="6111" r="23750" b="3888"/>
          <a:stretch/>
        </p:blipFill>
        <p:spPr bwMode="auto">
          <a:xfrm>
            <a:off x="7610041" y="5646680"/>
            <a:ext cx="692595" cy="7692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http://siliconangle.com/files/2011/07/vsphere-logo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30" y="5787709"/>
            <a:ext cx="1611615" cy="46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057027" y="5672322"/>
            <a:ext cx="4621110" cy="676210"/>
          </a:xfrm>
          <a:prstGeom prst="rect">
            <a:avLst/>
          </a:prstGeom>
          <a:noFill/>
          <a:ln w="9525" cap="rnd">
            <a:solidFill>
              <a:schemeClr val="tx2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AU" sz="1100" dirty="0">
                <a:effectLst/>
                <a:latin typeface="Calibri"/>
                <a:ea typeface="Calibri"/>
                <a:cs typeface="Times New Roman"/>
              </a:rPr>
              <a:t>Details</a:t>
            </a:r>
            <a:r>
              <a:rPr lang="en-AU" sz="1100" dirty="0" smtClean="0">
                <a:effectLst/>
                <a:latin typeface="Calibri"/>
                <a:ea typeface="Calibri"/>
                <a:cs typeface="Times New Roman"/>
              </a:rPr>
              <a:t>:  New Virtual Server.  </a:t>
            </a:r>
            <a:endParaRPr lang="en-AU" sz="1100" dirty="0">
              <a:effectLst/>
              <a:latin typeface="Calibri"/>
              <a:ea typeface="Calibri"/>
              <a:cs typeface="Times New Roman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991378" y="3362965"/>
            <a:ext cx="7132499" cy="1985606"/>
            <a:chOff x="991378" y="3362965"/>
            <a:chExt cx="7132499" cy="1985606"/>
          </a:xfrm>
        </p:grpSpPr>
        <p:sp>
          <p:nvSpPr>
            <p:cNvPr id="41" name="Rectangle 40"/>
            <p:cNvSpPr/>
            <p:nvPr/>
          </p:nvSpPr>
          <p:spPr>
            <a:xfrm>
              <a:off x="991378" y="3362965"/>
              <a:ext cx="7132499" cy="198560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61" y="4993255"/>
              <a:ext cx="883366" cy="2721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3363502" y="3493411"/>
            <a:ext cx="2118401" cy="1697091"/>
            <a:chOff x="0" y="0"/>
            <a:chExt cx="3100705" cy="2529840"/>
          </a:xfrm>
        </p:grpSpPr>
        <p:sp>
          <p:nvSpPr>
            <p:cNvPr id="38" name="Rounded Rectangle 37"/>
            <p:cNvSpPr/>
            <p:nvPr/>
          </p:nvSpPr>
          <p:spPr>
            <a:xfrm>
              <a:off x="0" y="0"/>
              <a:ext cx="3100705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9" name="Text Box 2"/>
            <p:cNvSpPr txBox="1">
              <a:spLocks noChangeArrowheads="1"/>
            </p:cNvSpPr>
            <p:nvPr/>
          </p:nvSpPr>
          <p:spPr bwMode="auto">
            <a:xfrm>
              <a:off x="368135" y="23750"/>
              <a:ext cx="2422525" cy="344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>
                  <a:effectLst/>
                  <a:latin typeface="Calibri"/>
                  <a:ea typeface="Calibri"/>
                  <a:cs typeface="Times New Roman"/>
                </a:rPr>
                <a:t>Claiming Services</a:t>
              </a:r>
              <a:endParaRPr lang="en-A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6" y="724395"/>
              <a:ext cx="3004457" cy="1686296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1202423" y="3496229"/>
            <a:ext cx="2165159" cy="1697091"/>
            <a:chOff x="0" y="0"/>
            <a:chExt cx="3182587" cy="2529840"/>
          </a:xfrm>
        </p:grpSpPr>
        <p:sp>
          <p:nvSpPr>
            <p:cNvPr id="35" name="Rounded Rectangle 34"/>
            <p:cNvSpPr/>
            <p:nvPr/>
          </p:nvSpPr>
          <p:spPr>
            <a:xfrm>
              <a:off x="0" y="0"/>
              <a:ext cx="3101332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36" name="Text Box 2"/>
            <p:cNvSpPr txBox="1">
              <a:spLocks noChangeArrowheads="1"/>
            </p:cNvSpPr>
            <p:nvPr/>
          </p:nvSpPr>
          <p:spPr bwMode="auto">
            <a:xfrm>
              <a:off x="368135" y="23751"/>
              <a:ext cx="2422525" cy="332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>
                  <a:effectLst/>
                  <a:latin typeface="Calibri"/>
                  <a:ea typeface="Calibri"/>
                  <a:cs typeface="Times New Roman"/>
                </a:rPr>
                <a:t>MediBILL Services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78" y="641268"/>
              <a:ext cx="3075709" cy="1745673"/>
            </a:xfrm>
            <a:prstGeom prst="rect">
              <a:avLst/>
            </a:prstGeom>
          </p:spPr>
        </p:pic>
      </p:grpSp>
      <p:grpSp>
        <p:nvGrpSpPr>
          <p:cNvPr id="45" name="Group 44"/>
          <p:cNvGrpSpPr/>
          <p:nvPr/>
        </p:nvGrpSpPr>
        <p:grpSpPr>
          <a:xfrm>
            <a:off x="5471512" y="3496229"/>
            <a:ext cx="2152900" cy="1700208"/>
            <a:chOff x="0" y="0"/>
            <a:chExt cx="3185160" cy="2529840"/>
          </a:xfrm>
        </p:grpSpPr>
        <p:grpSp>
          <p:nvGrpSpPr>
            <p:cNvPr id="46" name="Group 45"/>
            <p:cNvGrpSpPr/>
            <p:nvPr/>
          </p:nvGrpSpPr>
          <p:grpSpPr>
            <a:xfrm>
              <a:off x="83820" y="0"/>
              <a:ext cx="3101340" cy="2529840"/>
              <a:chOff x="83820" y="0"/>
              <a:chExt cx="3101340" cy="2529840"/>
            </a:xfrm>
          </p:grpSpPr>
          <p:sp>
            <p:nvSpPr>
              <p:cNvPr id="48" name="Rounded Rectangle 47"/>
              <p:cNvSpPr/>
              <p:nvPr/>
            </p:nvSpPr>
            <p:spPr>
              <a:xfrm>
                <a:off x="83820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49" name="Text Box 2"/>
              <p:cNvSpPr txBox="1">
                <a:spLocks noChangeArrowheads="1"/>
              </p:cNvSpPr>
              <p:nvPr/>
            </p:nvSpPr>
            <p:spPr bwMode="auto">
              <a:xfrm>
                <a:off x="457199" y="51460"/>
                <a:ext cx="2423159" cy="410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Warehous</a:t>
                </a: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ing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33400"/>
              <a:ext cx="3185160" cy="1927860"/>
            </a:xfrm>
            <a:prstGeom prst="rect">
              <a:avLst/>
            </a:prstGeom>
          </p:spPr>
        </p:pic>
      </p:grpSp>
      <p:pic>
        <p:nvPicPr>
          <p:cNvPr id="59" name="Picture 58" descr="http://icons.iconarchive.com/icons/icons-land/vista-hardware-devices/256/Home-Server-icon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580" y="5592597"/>
            <a:ext cx="835660" cy="8356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991378" y="790274"/>
            <a:ext cx="7132499" cy="1749366"/>
            <a:chOff x="991378" y="790274"/>
            <a:chExt cx="7132499" cy="1749366"/>
          </a:xfrm>
        </p:grpSpPr>
        <p:sp>
          <p:nvSpPr>
            <p:cNvPr id="82" name="Rectangle 81"/>
            <p:cNvSpPr/>
            <p:nvPr/>
          </p:nvSpPr>
          <p:spPr>
            <a:xfrm>
              <a:off x="991379" y="790274"/>
              <a:ext cx="7132498" cy="174936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991378" y="876509"/>
              <a:ext cx="2259276" cy="1576895"/>
              <a:chOff x="-4539685" y="-941084"/>
              <a:chExt cx="3185160" cy="2529840"/>
            </a:xfrm>
          </p:grpSpPr>
          <p:sp>
            <p:nvSpPr>
              <p:cNvPr id="89" name="Rounded Rectangle 88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  <p:sp>
            <p:nvSpPr>
              <p:cNvPr id="91" name="Text Box 2"/>
              <p:cNvSpPr txBox="1">
                <a:spLocks noChangeArrowheads="1"/>
              </p:cNvSpPr>
              <p:nvPr/>
            </p:nvSpPr>
            <p:spPr bwMode="auto">
              <a:xfrm>
                <a:off x="-4067245" y="-864884"/>
                <a:ext cx="2423160" cy="323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Active Data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5263" y="2100301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4" name="Group 83"/>
            <p:cNvGrpSpPr/>
            <p:nvPr/>
          </p:nvGrpSpPr>
          <p:grpSpPr>
            <a:xfrm>
              <a:off x="5481903" y="832945"/>
              <a:ext cx="2075677" cy="1576896"/>
              <a:chOff x="0" y="0"/>
              <a:chExt cx="3220093" cy="2529840"/>
            </a:xfrm>
          </p:grpSpPr>
          <p:sp>
            <p:nvSpPr>
              <p:cNvPr id="85" name="Rounded Rectangle 84"/>
              <p:cNvSpPr/>
              <p:nvPr/>
            </p:nvSpPr>
            <p:spPr>
              <a:xfrm>
                <a:off x="118753" y="0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86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87" name="Picture 86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3240182" y="851038"/>
              <a:ext cx="2259276" cy="1576895"/>
              <a:chOff x="3240182" y="851038"/>
              <a:chExt cx="2259276" cy="1576895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3240182" y="851038"/>
                <a:ext cx="2259276" cy="1576895"/>
                <a:chOff x="3240182" y="851038"/>
                <a:chExt cx="2259276" cy="1576895"/>
              </a:xfrm>
            </p:grpSpPr>
            <p:sp>
              <p:nvSpPr>
                <p:cNvPr id="97" name="Rounded Rectangle 96"/>
                <p:cNvSpPr/>
                <p:nvPr/>
              </p:nvSpPr>
              <p:spPr>
                <a:xfrm>
                  <a:off x="3299637" y="851038"/>
                  <a:ext cx="2199821" cy="1576895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98" name="Picture 97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40182" y="1183516"/>
                  <a:ext cx="2259276" cy="1201670"/>
                </a:xfrm>
                <a:prstGeom prst="rect">
                  <a:avLst/>
                </a:prstGeom>
              </p:spPr>
            </p:pic>
          </p:grpSp>
          <p:sp>
            <p:nvSpPr>
              <p:cNvPr id="99" name="Text Box 2"/>
              <p:cNvSpPr txBox="1">
                <a:spLocks noChangeArrowheads="1"/>
              </p:cNvSpPr>
              <p:nvPr/>
            </p:nvSpPr>
            <p:spPr bwMode="auto">
              <a:xfrm>
                <a:off x="3575290" y="898535"/>
                <a:ext cx="1718779" cy="2018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Completed Data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215953" y="1032860"/>
            <a:ext cx="2163947" cy="1582863"/>
            <a:chOff x="11510797" y="1990855"/>
            <a:chExt cx="2641974" cy="1845300"/>
          </a:xfrm>
        </p:grpSpPr>
        <p:sp>
          <p:nvSpPr>
            <p:cNvPr id="61" name="Rectangle 60"/>
            <p:cNvSpPr/>
            <p:nvPr/>
          </p:nvSpPr>
          <p:spPr>
            <a:xfrm>
              <a:off x="11510797" y="1990855"/>
              <a:ext cx="2641974" cy="1845300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4157" y="3300883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64" name="Group 63"/>
            <p:cNvGrpSpPr/>
            <p:nvPr/>
          </p:nvGrpSpPr>
          <p:grpSpPr>
            <a:xfrm>
              <a:off x="11510797" y="2048331"/>
              <a:ext cx="2075677" cy="1598554"/>
              <a:chOff x="0" y="23750"/>
              <a:chExt cx="3220093" cy="2564586"/>
            </a:xfrm>
          </p:grpSpPr>
          <p:sp>
            <p:nvSpPr>
              <p:cNvPr id="70" name="Rounded Rectangle 69"/>
              <p:cNvSpPr/>
              <p:nvPr/>
            </p:nvSpPr>
            <p:spPr>
              <a:xfrm>
                <a:off x="118753" y="58496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71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72" name="Picture 71"/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  <p:grpSp>
        <p:nvGrpSpPr>
          <p:cNvPr id="4" name="Group 3"/>
          <p:cNvGrpSpPr/>
          <p:nvPr/>
        </p:nvGrpSpPr>
        <p:grpSpPr>
          <a:xfrm>
            <a:off x="992061" y="1024937"/>
            <a:ext cx="4803689" cy="1590787"/>
            <a:chOff x="8610152" y="179034"/>
            <a:chExt cx="5138797" cy="1749366"/>
          </a:xfrm>
        </p:grpSpPr>
        <p:sp>
          <p:nvSpPr>
            <p:cNvPr id="106" name="Rectangle 105"/>
            <p:cNvSpPr/>
            <p:nvPr/>
          </p:nvSpPr>
          <p:spPr>
            <a:xfrm>
              <a:off x="8610152" y="179034"/>
              <a:ext cx="5138797" cy="174936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8610152" y="311949"/>
              <a:ext cx="2259276" cy="1576895"/>
              <a:chOff x="-4539685" y="-941084"/>
              <a:chExt cx="3185160" cy="2529840"/>
            </a:xfrm>
          </p:grpSpPr>
          <p:sp>
            <p:nvSpPr>
              <p:cNvPr id="118" name="Rounded Rectangle 117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  <p:sp>
            <p:nvSpPr>
              <p:cNvPr id="120" name="Text Box 2"/>
              <p:cNvSpPr txBox="1">
                <a:spLocks noChangeArrowheads="1"/>
              </p:cNvSpPr>
              <p:nvPr/>
            </p:nvSpPr>
            <p:spPr bwMode="auto">
              <a:xfrm>
                <a:off x="-4067245" y="-864884"/>
                <a:ext cx="2423160" cy="323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Active Data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7007" y="1514634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0" name="Group 109"/>
            <p:cNvGrpSpPr/>
            <p:nvPr/>
          </p:nvGrpSpPr>
          <p:grpSpPr>
            <a:xfrm>
              <a:off x="10869428" y="292751"/>
              <a:ext cx="2259276" cy="1576895"/>
              <a:chOff x="3240182" y="851038"/>
              <a:chExt cx="2259276" cy="1576895"/>
            </a:xfrm>
          </p:grpSpPr>
          <p:grpSp>
            <p:nvGrpSpPr>
              <p:cNvPr id="111" name="Group 110"/>
              <p:cNvGrpSpPr/>
              <p:nvPr/>
            </p:nvGrpSpPr>
            <p:grpSpPr>
              <a:xfrm>
                <a:off x="3240182" y="851038"/>
                <a:ext cx="2259276" cy="1576895"/>
                <a:chOff x="3240182" y="851038"/>
                <a:chExt cx="2259276" cy="1576895"/>
              </a:xfrm>
            </p:grpSpPr>
            <p:sp>
              <p:nvSpPr>
                <p:cNvPr id="113" name="Rounded Rectangle 112"/>
                <p:cNvSpPr/>
                <p:nvPr/>
              </p:nvSpPr>
              <p:spPr>
                <a:xfrm>
                  <a:off x="3299637" y="851038"/>
                  <a:ext cx="2199821" cy="1576895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114" name="Picture 113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40182" y="1183516"/>
                  <a:ext cx="2259276" cy="1201670"/>
                </a:xfrm>
                <a:prstGeom prst="rect">
                  <a:avLst/>
                </a:prstGeom>
              </p:spPr>
            </p:pic>
          </p:grpSp>
          <p:sp>
            <p:nvSpPr>
              <p:cNvPr id="112" name="Text Box 2"/>
              <p:cNvSpPr txBox="1">
                <a:spLocks noChangeArrowheads="1"/>
              </p:cNvSpPr>
              <p:nvPr/>
            </p:nvSpPr>
            <p:spPr bwMode="auto">
              <a:xfrm>
                <a:off x="3575290" y="898535"/>
                <a:ext cx="1718779" cy="2018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latin typeface="Calibri"/>
                    <a:ea typeface="Calibri"/>
                    <a:cs typeface="Times New Roman"/>
                  </a:rPr>
                  <a:t>Completed Data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361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09201 -0.0009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4674" y="205845"/>
            <a:ext cx="7555252" cy="6233904"/>
            <a:chOff x="857240" y="246013"/>
            <a:chExt cx="7555252" cy="6233904"/>
          </a:xfrm>
        </p:grpSpPr>
        <p:sp>
          <p:nvSpPr>
            <p:cNvPr id="10" name="Rectangle 9"/>
            <p:cNvSpPr/>
            <p:nvPr/>
          </p:nvSpPr>
          <p:spPr>
            <a:xfrm>
              <a:off x="857240" y="246013"/>
              <a:ext cx="7498080" cy="62339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2" name="Picture 11" descr="http://siliconangle.com/files/2011/07/vsphere-logo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1830" y="5787709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1057027" y="5672322"/>
              <a:ext cx="4621110" cy="676210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991378" y="3362965"/>
              <a:ext cx="7132499" cy="1985606"/>
              <a:chOff x="991378" y="3362965"/>
              <a:chExt cx="7132499" cy="1985606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991378" y="3362965"/>
                <a:ext cx="7132499" cy="1985606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79161" y="4993255"/>
                <a:ext cx="883366" cy="27211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" name="Group 32"/>
            <p:cNvGrpSpPr/>
            <p:nvPr/>
          </p:nvGrpSpPr>
          <p:grpSpPr>
            <a:xfrm>
              <a:off x="3363502" y="3493411"/>
              <a:ext cx="2118401" cy="1697091"/>
              <a:chOff x="0" y="0"/>
              <a:chExt cx="3100705" cy="2529840"/>
            </a:xfrm>
          </p:grpSpPr>
          <p:sp>
            <p:nvSpPr>
              <p:cNvPr id="38" name="Rounded Rectangle 37"/>
              <p:cNvSpPr/>
              <p:nvPr/>
            </p:nvSpPr>
            <p:spPr>
              <a:xfrm>
                <a:off x="0" y="0"/>
                <a:ext cx="3100705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9" name="Text Box 2"/>
              <p:cNvSpPr txBox="1">
                <a:spLocks noChangeArrowheads="1"/>
              </p:cNvSpPr>
              <p:nvPr/>
            </p:nvSpPr>
            <p:spPr bwMode="auto">
              <a:xfrm>
                <a:off x="368135" y="23750"/>
                <a:ext cx="2422525" cy="344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latin typeface="Calibri"/>
                    <a:ea typeface="Calibri"/>
                    <a:cs typeface="Times New Roman"/>
                  </a:rPr>
                  <a:t>Claiming Services</a:t>
                </a:r>
                <a:endParaRPr lang="en-A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26" y="724395"/>
                <a:ext cx="3004457" cy="1686296"/>
              </a:xfrm>
              <a:prstGeom prst="rect">
                <a:avLst/>
              </a:prstGeom>
            </p:spPr>
          </p:pic>
        </p:grpSp>
        <p:grpSp>
          <p:nvGrpSpPr>
            <p:cNvPr id="34" name="Group 33"/>
            <p:cNvGrpSpPr/>
            <p:nvPr/>
          </p:nvGrpSpPr>
          <p:grpSpPr>
            <a:xfrm>
              <a:off x="1202423" y="3496229"/>
              <a:ext cx="2165159" cy="1697091"/>
              <a:chOff x="0" y="0"/>
              <a:chExt cx="3182587" cy="2529840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0" y="0"/>
                <a:ext cx="3101332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36" name="Text Box 2"/>
              <p:cNvSpPr txBox="1">
                <a:spLocks noChangeArrowheads="1"/>
              </p:cNvSpPr>
              <p:nvPr/>
            </p:nvSpPr>
            <p:spPr bwMode="auto">
              <a:xfrm>
                <a:off x="368135" y="23751"/>
                <a:ext cx="2422525" cy="332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>
                    <a:effectLst/>
                    <a:latin typeface="Calibri"/>
                    <a:ea typeface="Calibri"/>
                    <a:cs typeface="Times New Roman"/>
                  </a:rPr>
                  <a:t>MediBILL Services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78" y="641268"/>
                <a:ext cx="3075709" cy="1745673"/>
              </a:xfrm>
              <a:prstGeom prst="rect">
                <a:avLst/>
              </a:prstGeom>
            </p:spPr>
          </p:pic>
        </p:grpSp>
        <p:grpSp>
          <p:nvGrpSpPr>
            <p:cNvPr id="45" name="Group 44"/>
            <p:cNvGrpSpPr/>
            <p:nvPr/>
          </p:nvGrpSpPr>
          <p:grpSpPr>
            <a:xfrm>
              <a:off x="5471512" y="3496229"/>
              <a:ext cx="2152900" cy="1700208"/>
              <a:chOff x="0" y="0"/>
              <a:chExt cx="3185160" cy="2529840"/>
            </a:xfrm>
          </p:grpSpPr>
          <p:grpSp>
            <p:nvGrpSpPr>
              <p:cNvPr id="46" name="Group 45"/>
              <p:cNvGrpSpPr/>
              <p:nvPr/>
            </p:nvGrpSpPr>
            <p:grpSpPr>
              <a:xfrm>
                <a:off x="83820" y="0"/>
                <a:ext cx="3101340" cy="2529840"/>
                <a:chOff x="83820" y="0"/>
                <a:chExt cx="3101340" cy="2529840"/>
              </a:xfrm>
            </p:grpSpPr>
            <p:sp>
              <p:nvSpPr>
                <p:cNvPr id="48" name="Rounded Rectangle 47"/>
                <p:cNvSpPr/>
                <p:nvPr/>
              </p:nvSpPr>
              <p:spPr>
                <a:xfrm>
                  <a:off x="83820" y="0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49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57199" y="51460"/>
                  <a:ext cx="2423159" cy="41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Warehous</a:t>
                  </a: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ing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33400"/>
                <a:ext cx="3185160" cy="1927860"/>
              </a:xfrm>
              <a:prstGeom prst="rect">
                <a:avLst/>
              </a:prstGeom>
            </p:spPr>
          </p:pic>
        </p:grpSp>
        <p:pic>
          <p:nvPicPr>
            <p:cNvPr id="59" name="Picture 58" descr="http://icons.iconarchive.com/icons/icons-land/vista-hardware-devices/256/Home-Server-icon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6832" y="5558917"/>
              <a:ext cx="835660" cy="83566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Group 4"/>
            <p:cNvGrpSpPr/>
            <p:nvPr/>
          </p:nvGrpSpPr>
          <p:grpSpPr>
            <a:xfrm>
              <a:off x="6022053" y="1032860"/>
              <a:ext cx="2163947" cy="1582863"/>
              <a:chOff x="11510797" y="1990855"/>
              <a:chExt cx="2641974" cy="1845300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11510797" y="1990855"/>
                <a:ext cx="2641974" cy="1845300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 dirty="0"/>
              </a:p>
            </p:txBody>
          </p:sp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04157" y="3300883"/>
                <a:ext cx="504947" cy="38109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64" name="Group 63"/>
              <p:cNvGrpSpPr/>
              <p:nvPr/>
            </p:nvGrpSpPr>
            <p:grpSpPr>
              <a:xfrm>
                <a:off x="11510797" y="2048331"/>
                <a:ext cx="2075677" cy="1598554"/>
                <a:chOff x="0" y="23750"/>
                <a:chExt cx="3220093" cy="2564586"/>
              </a:xfrm>
            </p:grpSpPr>
            <p:sp>
              <p:nvSpPr>
                <p:cNvPr id="70" name="Rounded Rectangle 69"/>
                <p:cNvSpPr/>
                <p:nvPr/>
              </p:nvSpPr>
              <p:spPr>
                <a:xfrm>
                  <a:off x="118753" y="58496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71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86885" y="23750"/>
                  <a:ext cx="2423160" cy="4153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 smtClean="0">
                      <a:effectLst/>
                      <a:latin typeface="Calibri"/>
                      <a:ea typeface="Calibri"/>
                      <a:cs typeface="Times New Roman"/>
                    </a:rPr>
                    <a:t>Applications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92" t="12426" b="6395"/>
                <a:stretch/>
              </p:blipFill>
              <p:spPr bwMode="auto">
                <a:xfrm>
                  <a:off x="0" y="605641"/>
                  <a:ext cx="3206337" cy="162692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</p:grpSp>
        <p:grpSp>
          <p:nvGrpSpPr>
            <p:cNvPr id="4" name="Group 3"/>
            <p:cNvGrpSpPr/>
            <p:nvPr/>
          </p:nvGrpSpPr>
          <p:grpSpPr>
            <a:xfrm>
              <a:off x="992061" y="1024937"/>
              <a:ext cx="4803689" cy="1590787"/>
              <a:chOff x="8610152" y="179034"/>
              <a:chExt cx="5138797" cy="1749366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8610152" y="179034"/>
                <a:ext cx="5138797" cy="1749366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 dirty="0"/>
              </a:p>
            </p:txBody>
          </p:sp>
          <p:grpSp>
            <p:nvGrpSpPr>
              <p:cNvPr id="107" name="Group 106"/>
              <p:cNvGrpSpPr/>
              <p:nvPr/>
            </p:nvGrpSpPr>
            <p:grpSpPr>
              <a:xfrm>
                <a:off x="8610152" y="311949"/>
                <a:ext cx="2259276" cy="1576895"/>
                <a:chOff x="-4539685" y="-941084"/>
                <a:chExt cx="3185160" cy="2529840"/>
              </a:xfrm>
            </p:grpSpPr>
            <p:sp>
              <p:nvSpPr>
                <p:cNvPr id="118" name="Rounded Rectangle 117"/>
                <p:cNvSpPr/>
                <p:nvPr/>
              </p:nvSpPr>
              <p:spPr>
                <a:xfrm>
                  <a:off x="-4455865" y="-941084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119" name="Picture 118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539685" y="-407684"/>
                  <a:ext cx="3185160" cy="1927860"/>
                </a:xfrm>
                <a:prstGeom prst="rect">
                  <a:avLst/>
                </a:prstGeom>
              </p:spPr>
            </p:pic>
            <p:sp>
              <p:nvSpPr>
                <p:cNvPr id="120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-4067245" y="-864884"/>
                  <a:ext cx="2423160" cy="3238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Active Data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  <p:pic>
            <p:nvPicPr>
              <p:cNvPr id="108" name="Picture 10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17007" y="1514634"/>
                <a:ext cx="504947" cy="38109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10" name="Group 109"/>
              <p:cNvGrpSpPr/>
              <p:nvPr/>
            </p:nvGrpSpPr>
            <p:grpSpPr>
              <a:xfrm>
                <a:off x="10869428" y="292751"/>
                <a:ext cx="2259276" cy="1576895"/>
                <a:chOff x="3240182" y="851038"/>
                <a:chExt cx="2259276" cy="1576895"/>
              </a:xfrm>
            </p:grpSpPr>
            <p:grpSp>
              <p:nvGrpSpPr>
                <p:cNvPr id="111" name="Group 110"/>
                <p:cNvGrpSpPr/>
                <p:nvPr/>
              </p:nvGrpSpPr>
              <p:grpSpPr>
                <a:xfrm>
                  <a:off x="3240182" y="851038"/>
                  <a:ext cx="2259276" cy="1576895"/>
                  <a:chOff x="3240182" y="851038"/>
                  <a:chExt cx="2259276" cy="1576895"/>
                </a:xfrm>
              </p:grpSpPr>
              <p:sp>
                <p:nvSpPr>
                  <p:cNvPr id="113" name="Rounded Rectangle 112"/>
                  <p:cNvSpPr/>
                  <p:nvPr/>
                </p:nvSpPr>
                <p:spPr>
                  <a:xfrm>
                    <a:off x="3299637" y="851038"/>
                    <a:ext cx="2199821" cy="1576895"/>
                  </a:xfrm>
                  <a:prstGeom prst="roundRect">
                    <a:avLst/>
                  </a:prstGeom>
                  <a:noFill/>
                  <a:ln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100">
                        <a:effectLst/>
                        <a:ea typeface="Calibri"/>
                        <a:cs typeface="Times New Roman"/>
                      </a:rPr>
                      <a:t> </a:t>
                    </a:r>
                    <a:endParaRPr lang="en-AU" sz="1100">
                      <a:effectLst/>
                      <a:ea typeface="Calibri"/>
                      <a:cs typeface="Times New Roman"/>
                    </a:endParaRPr>
                  </a:p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100">
                        <a:effectLst/>
                        <a:ea typeface="Calibri"/>
                        <a:cs typeface="Times New Roman"/>
                      </a:rPr>
                      <a:t> </a:t>
                    </a:r>
                    <a:endParaRPr lang="en-AU" sz="1100">
                      <a:effectLst/>
                      <a:ea typeface="Calibri"/>
                      <a:cs typeface="Times New Roman"/>
                    </a:endParaRPr>
                  </a:p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US" sz="1100">
                        <a:effectLst/>
                        <a:ea typeface="Calibri"/>
                        <a:cs typeface="Times New Roman"/>
                      </a:rPr>
                      <a:t>R3</a:t>
                    </a:r>
                    <a:r>
                      <a:rPr lang="en-AU" sz="1100">
                        <a:effectLst/>
                        <a:ea typeface="Calibri"/>
                        <a:cs typeface="Times New Roman"/>
                      </a:rPr>
                      <a:t> </a:t>
                    </a:r>
                  </a:p>
                </p:txBody>
              </p:sp>
              <p:pic>
                <p:nvPicPr>
                  <p:cNvPr id="114" name="Picture 113"/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40182" y="1183516"/>
                    <a:ext cx="2259276" cy="120167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12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3575290" y="898535"/>
                  <a:ext cx="1718779" cy="2018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 smtClean="0">
                      <a:latin typeface="Calibri"/>
                      <a:ea typeface="Calibri"/>
                      <a:cs typeface="Times New Roman"/>
                    </a:rPr>
                    <a:t>Completed Data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</p:grpSp>
      </p:grpSp>
      <p:grpSp>
        <p:nvGrpSpPr>
          <p:cNvPr id="60" name="Group 59"/>
          <p:cNvGrpSpPr/>
          <p:nvPr/>
        </p:nvGrpSpPr>
        <p:grpSpPr>
          <a:xfrm>
            <a:off x="2731658" y="1100072"/>
            <a:ext cx="3816304" cy="3116952"/>
            <a:chOff x="857240" y="246013"/>
            <a:chExt cx="7536000" cy="6233904"/>
          </a:xfrm>
        </p:grpSpPr>
        <p:sp>
          <p:nvSpPr>
            <p:cNvPr id="62" name="Rectangle 61"/>
            <p:cNvSpPr/>
            <p:nvPr/>
          </p:nvSpPr>
          <p:spPr>
            <a:xfrm>
              <a:off x="857240" y="246013"/>
              <a:ext cx="7498080" cy="623390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65" name="Picture 64" descr="http://siliconangle.com/files/2011/07/vsphere-logo.gif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1830" y="5787709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6" name="Text Box 2"/>
            <p:cNvSpPr txBox="1">
              <a:spLocks noChangeArrowheads="1"/>
            </p:cNvSpPr>
            <p:nvPr/>
          </p:nvSpPr>
          <p:spPr bwMode="auto">
            <a:xfrm>
              <a:off x="1057027" y="5672322"/>
              <a:ext cx="4621110" cy="676210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991378" y="3362965"/>
              <a:ext cx="7132499" cy="1985606"/>
              <a:chOff x="991378" y="3362965"/>
              <a:chExt cx="7132499" cy="1985606"/>
            </a:xfrm>
          </p:grpSpPr>
          <p:sp>
            <p:nvSpPr>
              <p:cNvPr id="128" name="Rectangle 127"/>
              <p:cNvSpPr/>
              <p:nvPr/>
            </p:nvSpPr>
            <p:spPr>
              <a:xfrm>
                <a:off x="991378" y="3362965"/>
                <a:ext cx="7132499" cy="1985606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29" name="Picture 128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79161" y="4993255"/>
                <a:ext cx="883366" cy="27211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8" name="Group 67"/>
            <p:cNvGrpSpPr/>
            <p:nvPr/>
          </p:nvGrpSpPr>
          <p:grpSpPr>
            <a:xfrm>
              <a:off x="3363502" y="3493411"/>
              <a:ext cx="2118401" cy="1697091"/>
              <a:chOff x="0" y="0"/>
              <a:chExt cx="3100705" cy="2529840"/>
            </a:xfrm>
          </p:grpSpPr>
          <p:sp>
            <p:nvSpPr>
              <p:cNvPr id="125" name="Rounded Rectangle 124"/>
              <p:cNvSpPr/>
              <p:nvPr/>
            </p:nvSpPr>
            <p:spPr>
              <a:xfrm>
                <a:off x="0" y="0"/>
                <a:ext cx="3100705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26" y="724395"/>
                <a:ext cx="3004457" cy="1686296"/>
              </a:xfrm>
              <a:prstGeom prst="rect">
                <a:avLst/>
              </a:prstGeom>
            </p:spPr>
          </p:pic>
        </p:grpSp>
        <p:grpSp>
          <p:nvGrpSpPr>
            <p:cNvPr id="69" name="Group 68"/>
            <p:cNvGrpSpPr/>
            <p:nvPr/>
          </p:nvGrpSpPr>
          <p:grpSpPr>
            <a:xfrm>
              <a:off x="1202423" y="3496229"/>
              <a:ext cx="2165159" cy="1697091"/>
              <a:chOff x="0" y="0"/>
              <a:chExt cx="3182587" cy="2529840"/>
            </a:xfrm>
          </p:grpSpPr>
          <p:sp>
            <p:nvSpPr>
              <p:cNvPr id="122" name="Rounded Rectangle 121"/>
              <p:cNvSpPr/>
              <p:nvPr/>
            </p:nvSpPr>
            <p:spPr>
              <a:xfrm>
                <a:off x="0" y="0"/>
                <a:ext cx="3101332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78" y="641268"/>
                <a:ext cx="3075709" cy="1745673"/>
              </a:xfrm>
              <a:prstGeom prst="rect">
                <a:avLst/>
              </a:prstGeom>
            </p:spPr>
          </p:pic>
        </p:grpSp>
        <p:grpSp>
          <p:nvGrpSpPr>
            <p:cNvPr id="73" name="Group 72"/>
            <p:cNvGrpSpPr/>
            <p:nvPr/>
          </p:nvGrpSpPr>
          <p:grpSpPr>
            <a:xfrm>
              <a:off x="5471512" y="3496229"/>
              <a:ext cx="2152900" cy="1700208"/>
              <a:chOff x="0" y="0"/>
              <a:chExt cx="3185160" cy="2529840"/>
            </a:xfrm>
          </p:grpSpPr>
          <p:sp>
            <p:nvSpPr>
              <p:cNvPr id="117" name="Rounded Rectangle 116"/>
              <p:cNvSpPr/>
              <p:nvPr/>
            </p:nvSpPr>
            <p:spPr>
              <a:xfrm>
                <a:off x="83821" y="0"/>
                <a:ext cx="3101339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16" name="Picture 11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33400"/>
                <a:ext cx="3185160" cy="1927860"/>
              </a:xfrm>
              <a:prstGeom prst="rect">
                <a:avLst/>
              </a:prstGeom>
            </p:spPr>
          </p:pic>
        </p:grpSp>
        <p:pic>
          <p:nvPicPr>
            <p:cNvPr id="74" name="Picture 73" descr="http://icons.iconarchive.com/icons/icons-land/vista-hardware-devices/256/Home-Server-icon.png"/>
            <p:cNvPicPr/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580" y="5592597"/>
              <a:ext cx="835660" cy="83566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5" name="Group 74"/>
            <p:cNvGrpSpPr/>
            <p:nvPr/>
          </p:nvGrpSpPr>
          <p:grpSpPr>
            <a:xfrm>
              <a:off x="6022053" y="1032860"/>
              <a:ext cx="2163947" cy="1582863"/>
              <a:chOff x="11510797" y="1990855"/>
              <a:chExt cx="2641974" cy="1845300"/>
            </a:xfrm>
          </p:grpSpPr>
          <p:sp>
            <p:nvSpPr>
              <p:cNvPr id="101" name="Rectangle 100"/>
              <p:cNvSpPr/>
              <p:nvPr/>
            </p:nvSpPr>
            <p:spPr>
              <a:xfrm>
                <a:off x="11510797" y="1990855"/>
                <a:ext cx="2641974" cy="1845300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 dirty="0"/>
              </a:p>
            </p:txBody>
          </p:sp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04157" y="3300883"/>
                <a:ext cx="504947" cy="38109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03" name="Group 102"/>
              <p:cNvGrpSpPr/>
              <p:nvPr/>
            </p:nvGrpSpPr>
            <p:grpSpPr>
              <a:xfrm>
                <a:off x="11510797" y="2069989"/>
                <a:ext cx="2075677" cy="1576896"/>
                <a:chOff x="0" y="58496"/>
                <a:chExt cx="3220093" cy="2529840"/>
              </a:xfrm>
            </p:grpSpPr>
            <p:sp>
              <p:nvSpPr>
                <p:cNvPr id="104" name="Rounded Rectangle 103"/>
                <p:cNvSpPr/>
                <p:nvPr/>
              </p:nvSpPr>
              <p:spPr>
                <a:xfrm>
                  <a:off x="118753" y="58496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pic>
              <p:nvPicPr>
                <p:cNvPr id="109" name="Picture 108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92" t="12426" b="6395"/>
                <a:stretch/>
              </p:blipFill>
              <p:spPr bwMode="auto">
                <a:xfrm>
                  <a:off x="0" y="605641"/>
                  <a:ext cx="3206337" cy="1626920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</p:grpSp>
        <p:grpSp>
          <p:nvGrpSpPr>
            <p:cNvPr id="76" name="Group 75"/>
            <p:cNvGrpSpPr/>
            <p:nvPr/>
          </p:nvGrpSpPr>
          <p:grpSpPr>
            <a:xfrm>
              <a:off x="992061" y="1024937"/>
              <a:ext cx="4803689" cy="1590787"/>
              <a:chOff x="8610152" y="179034"/>
              <a:chExt cx="5138797" cy="1749366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8610152" y="179034"/>
                <a:ext cx="5138797" cy="1749366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 dirty="0"/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8610152" y="311949"/>
                <a:ext cx="2259276" cy="1576895"/>
                <a:chOff x="-4539685" y="-941084"/>
                <a:chExt cx="3185160" cy="2529840"/>
              </a:xfrm>
            </p:grpSpPr>
            <p:sp>
              <p:nvSpPr>
                <p:cNvPr id="95" name="Rounded Rectangle 94"/>
                <p:cNvSpPr/>
                <p:nvPr/>
              </p:nvSpPr>
              <p:spPr>
                <a:xfrm>
                  <a:off x="-4455865" y="-941084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96" name="Picture 95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539685" y="-407684"/>
                  <a:ext cx="3185160" cy="1927860"/>
                </a:xfrm>
                <a:prstGeom prst="rect">
                  <a:avLst/>
                </a:prstGeom>
              </p:spPr>
            </p:pic>
          </p:grpSp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17007" y="1514634"/>
                <a:ext cx="504947" cy="381093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81" name="Group 80"/>
              <p:cNvGrpSpPr/>
              <p:nvPr/>
            </p:nvGrpSpPr>
            <p:grpSpPr>
              <a:xfrm>
                <a:off x="10869428" y="292750"/>
                <a:ext cx="2259276" cy="1576896"/>
                <a:chOff x="3240182" y="851038"/>
                <a:chExt cx="2259276" cy="1576895"/>
              </a:xfrm>
            </p:grpSpPr>
            <p:sp>
              <p:nvSpPr>
                <p:cNvPr id="93" name="Rounded Rectangle 92"/>
                <p:cNvSpPr/>
                <p:nvPr/>
              </p:nvSpPr>
              <p:spPr>
                <a:xfrm>
                  <a:off x="3299637" y="851038"/>
                  <a:ext cx="2199821" cy="1576895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94" name="Picture 93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40182" y="1183516"/>
                  <a:ext cx="2259276" cy="120167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7" name="Group 6"/>
          <p:cNvGrpSpPr/>
          <p:nvPr/>
        </p:nvGrpSpPr>
        <p:grpSpPr>
          <a:xfrm>
            <a:off x="2696523" y="2940271"/>
            <a:ext cx="6133752" cy="3770202"/>
            <a:chOff x="6059736" y="2904419"/>
            <a:chExt cx="6133752" cy="3770202"/>
          </a:xfrm>
        </p:grpSpPr>
        <p:sp>
          <p:nvSpPr>
            <p:cNvPr id="132" name="Rectangle 131"/>
            <p:cNvSpPr/>
            <p:nvPr/>
          </p:nvSpPr>
          <p:spPr>
            <a:xfrm>
              <a:off x="6059736" y="2904419"/>
              <a:ext cx="6133752" cy="37702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33" name="Picture 132" descr="http://siliconangle.com/files/2011/07/vsphere-logo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7638" y="6030001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4" name="Text Box 2"/>
            <p:cNvSpPr txBox="1">
              <a:spLocks noChangeArrowheads="1"/>
            </p:cNvSpPr>
            <p:nvPr/>
          </p:nvSpPr>
          <p:spPr bwMode="auto">
            <a:xfrm>
              <a:off x="6401903" y="5978315"/>
              <a:ext cx="3210657" cy="564922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6857280" y="4389388"/>
              <a:ext cx="4680520" cy="1441581"/>
              <a:chOff x="7941796" y="3742309"/>
              <a:chExt cx="5584385" cy="1985606"/>
            </a:xfrm>
          </p:grpSpPr>
          <p:grpSp>
            <p:nvGrpSpPr>
              <p:cNvPr id="135" name="Group 134"/>
              <p:cNvGrpSpPr/>
              <p:nvPr/>
            </p:nvGrpSpPr>
            <p:grpSpPr>
              <a:xfrm>
                <a:off x="7941796" y="3742309"/>
                <a:ext cx="5584385" cy="1985606"/>
                <a:chOff x="2596920" y="3547604"/>
                <a:chExt cx="5584385" cy="1985606"/>
              </a:xfrm>
            </p:grpSpPr>
            <p:sp>
              <p:nvSpPr>
                <p:cNvPr id="169" name="Rectangle 168"/>
                <p:cNvSpPr/>
                <p:nvPr/>
              </p:nvSpPr>
              <p:spPr>
                <a:xfrm>
                  <a:off x="2596920" y="3547604"/>
                  <a:ext cx="5584385" cy="1985606"/>
                </a:xfrm>
                <a:prstGeom prst="rect">
                  <a:avLst/>
                </a:prstGeom>
                <a:gradFill>
                  <a:gsLst>
                    <a:gs pos="0">
                      <a:srgbClr val="FFEFD1">
                        <a:alpha val="0"/>
                      </a:srgbClr>
                    </a:gs>
                    <a:gs pos="9000">
                      <a:srgbClr val="F0EBD5">
                        <a:alpha val="0"/>
                      </a:srgbClr>
                    </a:gs>
                    <a:gs pos="100000">
                      <a:srgbClr val="D1C39F"/>
                    </a:gs>
                  </a:gsLst>
                  <a:lin ang="5400000" scaled="0"/>
                </a:gra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pic>
              <p:nvPicPr>
                <p:cNvPr id="170" name="Picture 16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79161" y="4993255"/>
                  <a:ext cx="883366" cy="27211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36" name="Group 135"/>
              <p:cNvGrpSpPr/>
              <p:nvPr/>
            </p:nvGrpSpPr>
            <p:grpSpPr>
              <a:xfrm>
                <a:off x="10271461" y="3915914"/>
                <a:ext cx="2118401" cy="1697091"/>
                <a:chOff x="0" y="306142"/>
                <a:chExt cx="3100705" cy="2529840"/>
              </a:xfrm>
            </p:grpSpPr>
            <p:sp>
              <p:nvSpPr>
                <p:cNvPr id="166" name="Rounded Rectangle 165"/>
                <p:cNvSpPr/>
                <p:nvPr/>
              </p:nvSpPr>
              <p:spPr>
                <a:xfrm>
                  <a:off x="0" y="306142"/>
                  <a:ext cx="3100705" cy="2529840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167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368136" y="367920"/>
                  <a:ext cx="2422526" cy="3441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>
                      <a:effectLst/>
                      <a:latin typeface="Calibri"/>
                      <a:ea typeface="Calibri"/>
                      <a:cs typeface="Times New Roman"/>
                    </a:rPr>
                    <a:t>Claiming Services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pic>
              <p:nvPicPr>
                <p:cNvPr id="168" name="Picture 16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626" y="724395"/>
                  <a:ext cx="3004457" cy="1686296"/>
                </a:xfrm>
                <a:prstGeom prst="rect">
                  <a:avLst/>
                </a:prstGeom>
              </p:spPr>
            </p:pic>
          </p:grpSp>
          <p:grpSp>
            <p:nvGrpSpPr>
              <p:cNvPr id="137" name="Group 136"/>
              <p:cNvGrpSpPr/>
              <p:nvPr/>
            </p:nvGrpSpPr>
            <p:grpSpPr>
              <a:xfrm>
                <a:off x="8014825" y="3941877"/>
                <a:ext cx="2258400" cy="1697090"/>
                <a:chOff x="18711" y="332536"/>
                <a:chExt cx="3319642" cy="2529839"/>
              </a:xfrm>
            </p:grpSpPr>
            <p:sp>
              <p:nvSpPr>
                <p:cNvPr id="163" name="Rounded Rectangle 162"/>
                <p:cNvSpPr/>
                <p:nvPr/>
              </p:nvSpPr>
              <p:spPr>
                <a:xfrm>
                  <a:off x="18711" y="332536"/>
                  <a:ext cx="3101332" cy="2529839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164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399347" y="434772"/>
                  <a:ext cx="2422524" cy="3321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>
                      <a:effectLst/>
                      <a:latin typeface="Calibri"/>
                      <a:ea typeface="Calibri"/>
                      <a:cs typeface="Times New Roman"/>
                    </a:rPr>
                    <a:t>MediBILL Services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pic>
              <p:nvPicPr>
                <p:cNvPr id="165" name="Picture 16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2644" y="862164"/>
                  <a:ext cx="3075709" cy="1745672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9" name="Picture 138" descr="http://icons.iconarchive.com/icons/icons-land/vista-hardware-devices/256/Home-Server-icon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7828" y="5753622"/>
              <a:ext cx="835660" cy="8356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0423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5.55112E-17 L -0.27518 -0.118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67" y="-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 descr="http://siliconangle.com/files/2011/07/vsphere-logo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68" y="3077966"/>
            <a:ext cx="816138" cy="230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oup 17"/>
          <p:cNvGrpSpPr/>
          <p:nvPr/>
        </p:nvGrpSpPr>
        <p:grpSpPr>
          <a:xfrm>
            <a:off x="199946" y="307118"/>
            <a:ext cx="3797101" cy="3116952"/>
            <a:chOff x="199946" y="307118"/>
            <a:chExt cx="3797101" cy="3116952"/>
          </a:xfrm>
        </p:grpSpPr>
        <p:sp>
          <p:nvSpPr>
            <p:cNvPr id="62" name="Rectangle 61"/>
            <p:cNvSpPr/>
            <p:nvPr/>
          </p:nvSpPr>
          <p:spPr>
            <a:xfrm>
              <a:off x="199946" y="307118"/>
              <a:ext cx="3797101" cy="31169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66" name="Text Box 2"/>
            <p:cNvSpPr txBox="1">
              <a:spLocks noChangeArrowheads="1"/>
            </p:cNvSpPr>
            <p:nvPr/>
          </p:nvSpPr>
          <p:spPr bwMode="auto">
            <a:xfrm>
              <a:off x="301120" y="3020273"/>
              <a:ext cx="2340175" cy="338105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67875" y="1865594"/>
            <a:ext cx="3611967" cy="992803"/>
            <a:chOff x="991378" y="3362965"/>
            <a:chExt cx="7132499" cy="1985606"/>
          </a:xfrm>
        </p:grpSpPr>
        <p:sp>
          <p:nvSpPr>
            <p:cNvPr id="128" name="Rectangle 127"/>
            <p:cNvSpPr/>
            <p:nvPr/>
          </p:nvSpPr>
          <p:spPr>
            <a:xfrm>
              <a:off x="991378" y="3362965"/>
              <a:ext cx="7132499" cy="198560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9161" y="4993255"/>
              <a:ext cx="883366" cy="2721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8" name="Group 67"/>
          <p:cNvGrpSpPr/>
          <p:nvPr/>
        </p:nvGrpSpPr>
        <p:grpSpPr>
          <a:xfrm>
            <a:off x="1469142" y="1930817"/>
            <a:ext cx="1072779" cy="848546"/>
            <a:chOff x="0" y="0"/>
            <a:chExt cx="3100705" cy="2529840"/>
          </a:xfrm>
        </p:grpSpPr>
        <p:sp>
          <p:nvSpPr>
            <p:cNvPr id="125" name="Rounded Rectangle 124"/>
            <p:cNvSpPr/>
            <p:nvPr/>
          </p:nvSpPr>
          <p:spPr>
            <a:xfrm>
              <a:off x="0" y="0"/>
              <a:ext cx="3100705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6" y="724395"/>
              <a:ext cx="3004457" cy="1686296"/>
            </a:xfrm>
            <a:prstGeom prst="rect">
              <a:avLst/>
            </a:prstGeom>
          </p:spPr>
        </p:pic>
      </p:grpSp>
      <p:grpSp>
        <p:nvGrpSpPr>
          <p:cNvPr id="69" name="Group 68"/>
          <p:cNvGrpSpPr/>
          <p:nvPr/>
        </p:nvGrpSpPr>
        <p:grpSpPr>
          <a:xfrm>
            <a:off x="374750" y="1932226"/>
            <a:ext cx="1096458" cy="848546"/>
            <a:chOff x="0" y="0"/>
            <a:chExt cx="3182587" cy="2529840"/>
          </a:xfrm>
        </p:grpSpPr>
        <p:sp>
          <p:nvSpPr>
            <p:cNvPr id="122" name="Rounded Rectangle 121"/>
            <p:cNvSpPr/>
            <p:nvPr/>
          </p:nvSpPr>
          <p:spPr>
            <a:xfrm>
              <a:off x="0" y="0"/>
              <a:ext cx="3101332" cy="2529840"/>
            </a:xfrm>
            <a:prstGeom prst="round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78" y="641268"/>
              <a:ext cx="3075709" cy="1745673"/>
            </a:xfrm>
            <a:prstGeom prst="rect">
              <a:avLst/>
            </a:prstGeom>
          </p:spPr>
        </p:pic>
      </p:grpSp>
      <p:grpSp>
        <p:nvGrpSpPr>
          <p:cNvPr id="73" name="Group 72"/>
          <p:cNvGrpSpPr/>
          <p:nvPr/>
        </p:nvGrpSpPr>
        <p:grpSpPr>
          <a:xfrm>
            <a:off x="2536658" y="1932226"/>
            <a:ext cx="1090250" cy="850104"/>
            <a:chOff x="0" y="0"/>
            <a:chExt cx="3185160" cy="2529840"/>
          </a:xfrm>
        </p:grpSpPr>
        <p:sp>
          <p:nvSpPr>
            <p:cNvPr id="117" name="Rounded Rectangle 116"/>
            <p:cNvSpPr/>
            <p:nvPr/>
          </p:nvSpPr>
          <p:spPr>
            <a:xfrm>
              <a:off x="83821" y="0"/>
              <a:ext cx="3101339" cy="2529840"/>
            </a:xfrm>
            <a:prstGeom prst="round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33400"/>
              <a:ext cx="3185160" cy="1927860"/>
            </a:xfrm>
            <a:prstGeom prst="rect">
              <a:avLst/>
            </a:prstGeom>
          </p:spPr>
        </p:pic>
      </p:grpSp>
      <p:pic>
        <p:nvPicPr>
          <p:cNvPr id="74" name="Picture 73" descr="http://icons.iconarchive.com/icons/icons-land/vista-hardware-devices/256/Home-Server-icon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064" y="2980410"/>
            <a:ext cx="423186" cy="4178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roup 75"/>
          <p:cNvGrpSpPr/>
          <p:nvPr/>
        </p:nvGrpSpPr>
        <p:grpSpPr>
          <a:xfrm>
            <a:off x="268221" y="696580"/>
            <a:ext cx="2432635" cy="795394"/>
            <a:chOff x="8610152" y="179034"/>
            <a:chExt cx="5138797" cy="1749366"/>
          </a:xfrm>
        </p:grpSpPr>
        <p:sp>
          <p:nvSpPr>
            <p:cNvPr id="77" name="Rectangle 76"/>
            <p:cNvSpPr/>
            <p:nvPr/>
          </p:nvSpPr>
          <p:spPr>
            <a:xfrm>
              <a:off x="8610152" y="179034"/>
              <a:ext cx="5138797" cy="1749366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8610152" y="311949"/>
              <a:ext cx="2259276" cy="1576895"/>
              <a:chOff x="-4539685" y="-941084"/>
              <a:chExt cx="3185160" cy="2529840"/>
            </a:xfrm>
          </p:grpSpPr>
          <p:sp>
            <p:nvSpPr>
              <p:cNvPr id="95" name="Rounded Rectangle 94"/>
              <p:cNvSpPr/>
              <p:nvPr/>
            </p:nvSpPr>
            <p:spPr>
              <a:xfrm>
                <a:off x="-4455865" y="-941084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539685" y="-407684"/>
                <a:ext cx="3185160" cy="1927860"/>
              </a:xfrm>
              <a:prstGeom prst="rect">
                <a:avLst/>
              </a:prstGeom>
            </p:spPr>
          </p:pic>
        </p:grpSp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7007" y="1514634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1" name="Group 80"/>
            <p:cNvGrpSpPr/>
            <p:nvPr/>
          </p:nvGrpSpPr>
          <p:grpSpPr>
            <a:xfrm>
              <a:off x="10869428" y="292750"/>
              <a:ext cx="2259276" cy="1576896"/>
              <a:chOff x="3240182" y="851038"/>
              <a:chExt cx="2259276" cy="1576895"/>
            </a:xfrm>
          </p:grpSpPr>
          <p:sp>
            <p:nvSpPr>
              <p:cNvPr id="93" name="Rounded Rectangle 92"/>
              <p:cNvSpPr/>
              <p:nvPr/>
            </p:nvSpPr>
            <p:spPr>
              <a:xfrm>
                <a:off x="3299637" y="851038"/>
                <a:ext cx="2199821" cy="1576895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 </a:t>
                </a:r>
                <a:endParaRPr lang="en-A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>
                    <a:effectLst/>
                    <a:ea typeface="Calibri"/>
                    <a:cs typeface="Times New Roman"/>
                  </a:rPr>
                  <a:t>R3</a:t>
                </a:r>
                <a:r>
                  <a:rPr lang="en-AU" sz="1100">
                    <a:effectLst/>
                    <a:ea typeface="Calibri"/>
                    <a:cs typeface="Times New Roman"/>
                  </a:rPr>
                  <a:t> </a:t>
                </a:r>
              </a:p>
            </p:txBody>
          </p:sp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182" y="1183516"/>
                <a:ext cx="2259276" cy="1201670"/>
              </a:xfrm>
              <a:prstGeom prst="rect">
                <a:avLst/>
              </a:prstGeom>
            </p:spPr>
          </p:pic>
        </p:grpSp>
      </p:grpSp>
      <p:grpSp>
        <p:nvGrpSpPr>
          <p:cNvPr id="7" name="Group 6"/>
          <p:cNvGrpSpPr/>
          <p:nvPr/>
        </p:nvGrpSpPr>
        <p:grpSpPr>
          <a:xfrm>
            <a:off x="2696523" y="2940271"/>
            <a:ext cx="6133752" cy="3770202"/>
            <a:chOff x="6059736" y="2904419"/>
            <a:chExt cx="6133752" cy="3770202"/>
          </a:xfrm>
        </p:grpSpPr>
        <p:sp>
          <p:nvSpPr>
            <p:cNvPr id="132" name="Rectangle 131"/>
            <p:cNvSpPr/>
            <p:nvPr/>
          </p:nvSpPr>
          <p:spPr>
            <a:xfrm>
              <a:off x="6059736" y="2904419"/>
              <a:ext cx="6133752" cy="37702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pic>
          <p:nvPicPr>
            <p:cNvPr id="133" name="Picture 132" descr="http://siliconangle.com/files/2011/07/vsphere-logo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7638" y="6030001"/>
              <a:ext cx="1611615" cy="4615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4" name="Text Box 2"/>
            <p:cNvSpPr txBox="1">
              <a:spLocks noChangeArrowheads="1"/>
            </p:cNvSpPr>
            <p:nvPr/>
          </p:nvSpPr>
          <p:spPr bwMode="auto">
            <a:xfrm>
              <a:off x="6401903" y="5978315"/>
              <a:ext cx="3210657" cy="564922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6857280" y="4389388"/>
              <a:ext cx="4680520" cy="1441581"/>
              <a:chOff x="7941796" y="3742309"/>
              <a:chExt cx="5584385" cy="1985606"/>
            </a:xfrm>
          </p:grpSpPr>
          <p:grpSp>
            <p:nvGrpSpPr>
              <p:cNvPr id="135" name="Group 134"/>
              <p:cNvGrpSpPr/>
              <p:nvPr/>
            </p:nvGrpSpPr>
            <p:grpSpPr>
              <a:xfrm>
                <a:off x="7941796" y="3742309"/>
                <a:ext cx="5584385" cy="1985606"/>
                <a:chOff x="2596920" y="3547604"/>
                <a:chExt cx="5584385" cy="1985606"/>
              </a:xfrm>
            </p:grpSpPr>
            <p:sp>
              <p:nvSpPr>
                <p:cNvPr id="169" name="Rectangle 168"/>
                <p:cNvSpPr/>
                <p:nvPr/>
              </p:nvSpPr>
              <p:spPr>
                <a:xfrm>
                  <a:off x="2596920" y="3547604"/>
                  <a:ext cx="5584385" cy="1985606"/>
                </a:xfrm>
                <a:prstGeom prst="rect">
                  <a:avLst/>
                </a:prstGeom>
                <a:gradFill>
                  <a:gsLst>
                    <a:gs pos="0">
                      <a:srgbClr val="FFEFD1">
                        <a:alpha val="0"/>
                      </a:srgbClr>
                    </a:gs>
                    <a:gs pos="9000">
                      <a:srgbClr val="F0EBD5">
                        <a:alpha val="0"/>
                      </a:srgbClr>
                    </a:gs>
                    <a:gs pos="100000">
                      <a:srgbClr val="D1C39F"/>
                    </a:gs>
                  </a:gsLst>
                  <a:lin ang="5400000" scaled="0"/>
                </a:gra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pic>
              <p:nvPicPr>
                <p:cNvPr id="170" name="Picture 169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179161" y="4993255"/>
                  <a:ext cx="883366" cy="27211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36" name="Group 135"/>
              <p:cNvGrpSpPr/>
              <p:nvPr/>
            </p:nvGrpSpPr>
            <p:grpSpPr>
              <a:xfrm>
                <a:off x="10271461" y="3915914"/>
                <a:ext cx="2118401" cy="1697091"/>
                <a:chOff x="0" y="306142"/>
                <a:chExt cx="3100705" cy="2529840"/>
              </a:xfrm>
            </p:grpSpPr>
            <p:sp>
              <p:nvSpPr>
                <p:cNvPr id="166" name="Rounded Rectangle 165"/>
                <p:cNvSpPr/>
                <p:nvPr/>
              </p:nvSpPr>
              <p:spPr>
                <a:xfrm>
                  <a:off x="0" y="306142"/>
                  <a:ext cx="3100705" cy="2529840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167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368136" y="367920"/>
                  <a:ext cx="2422526" cy="3441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>
                      <a:effectLst/>
                      <a:latin typeface="Calibri"/>
                      <a:ea typeface="Calibri"/>
                      <a:cs typeface="Times New Roman"/>
                    </a:rPr>
                    <a:t>Claiming Services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pic>
              <p:nvPicPr>
                <p:cNvPr id="168" name="Picture 16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626" y="724395"/>
                  <a:ext cx="3004457" cy="1686296"/>
                </a:xfrm>
                <a:prstGeom prst="rect">
                  <a:avLst/>
                </a:prstGeom>
              </p:spPr>
            </p:pic>
          </p:grpSp>
          <p:grpSp>
            <p:nvGrpSpPr>
              <p:cNvPr id="137" name="Group 136"/>
              <p:cNvGrpSpPr/>
              <p:nvPr/>
            </p:nvGrpSpPr>
            <p:grpSpPr>
              <a:xfrm>
                <a:off x="8014825" y="3941877"/>
                <a:ext cx="2258400" cy="1697090"/>
                <a:chOff x="18711" y="332536"/>
                <a:chExt cx="3319642" cy="2529839"/>
              </a:xfrm>
            </p:grpSpPr>
            <p:sp>
              <p:nvSpPr>
                <p:cNvPr id="163" name="Rounded Rectangle 162"/>
                <p:cNvSpPr/>
                <p:nvPr/>
              </p:nvSpPr>
              <p:spPr>
                <a:xfrm>
                  <a:off x="18711" y="332536"/>
                  <a:ext cx="3101332" cy="2529839"/>
                </a:xfrm>
                <a:prstGeom prst="roundRect">
                  <a:avLst/>
                </a:prstGeom>
                <a:noFill/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AU"/>
                </a:p>
              </p:txBody>
            </p:sp>
            <p:sp>
              <p:nvSpPr>
                <p:cNvPr id="164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399347" y="434772"/>
                  <a:ext cx="2422524" cy="3321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 dirty="0">
                      <a:effectLst/>
                      <a:latin typeface="Calibri"/>
                      <a:ea typeface="Calibri"/>
                      <a:cs typeface="Times New Roman"/>
                    </a:rPr>
                    <a:t>MediBILL Services</a:t>
                  </a:r>
                  <a:endParaRPr lang="en-AU" sz="1100" dirty="0"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pic>
              <p:nvPicPr>
                <p:cNvPr id="165" name="Picture 164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2644" y="862164"/>
                  <a:ext cx="3075709" cy="1745672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9" name="Picture 138" descr="http://icons.iconarchive.com/icons/icons-land/vista-hardware-devices/256/Home-Server-icon.png"/>
            <p:cNvPicPr/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7828" y="5753622"/>
              <a:ext cx="835660" cy="83566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5" name="Group 74"/>
          <p:cNvGrpSpPr/>
          <p:nvPr/>
        </p:nvGrpSpPr>
        <p:grpSpPr>
          <a:xfrm>
            <a:off x="2815458" y="700542"/>
            <a:ext cx="1095844" cy="791432"/>
            <a:chOff x="11510797" y="1990855"/>
            <a:chExt cx="2641974" cy="1845300"/>
          </a:xfrm>
        </p:grpSpPr>
        <p:sp>
          <p:nvSpPr>
            <p:cNvPr id="101" name="Rectangle 100"/>
            <p:cNvSpPr/>
            <p:nvPr/>
          </p:nvSpPr>
          <p:spPr>
            <a:xfrm>
              <a:off x="11510797" y="1990855"/>
              <a:ext cx="2641974" cy="1845300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4157" y="3300883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3" name="Group 102"/>
            <p:cNvGrpSpPr/>
            <p:nvPr/>
          </p:nvGrpSpPr>
          <p:grpSpPr>
            <a:xfrm>
              <a:off x="11510797" y="2069989"/>
              <a:ext cx="2075677" cy="1576896"/>
              <a:chOff x="0" y="58496"/>
              <a:chExt cx="3220093" cy="2529840"/>
            </a:xfrm>
          </p:grpSpPr>
          <p:sp>
            <p:nvSpPr>
              <p:cNvPr id="104" name="Rounded Rectangle 103"/>
              <p:cNvSpPr/>
              <p:nvPr/>
            </p:nvSpPr>
            <p:spPr>
              <a:xfrm>
                <a:off x="118753" y="58496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  <p:grpSp>
        <p:nvGrpSpPr>
          <p:cNvPr id="92" name="Group 91"/>
          <p:cNvGrpSpPr/>
          <p:nvPr/>
        </p:nvGrpSpPr>
        <p:grpSpPr>
          <a:xfrm>
            <a:off x="4368864" y="3020273"/>
            <a:ext cx="2675788" cy="1311638"/>
            <a:chOff x="11510797" y="1990855"/>
            <a:chExt cx="2641974" cy="1845300"/>
          </a:xfrm>
        </p:grpSpPr>
        <p:sp>
          <p:nvSpPr>
            <p:cNvPr id="97" name="Rectangle 96"/>
            <p:cNvSpPr/>
            <p:nvPr/>
          </p:nvSpPr>
          <p:spPr>
            <a:xfrm>
              <a:off x="11510797" y="1990855"/>
              <a:ext cx="2641974" cy="1845300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4157" y="3300883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9" name="Group 98"/>
            <p:cNvGrpSpPr/>
            <p:nvPr/>
          </p:nvGrpSpPr>
          <p:grpSpPr>
            <a:xfrm>
              <a:off x="11510797" y="2048331"/>
              <a:ext cx="2075677" cy="1598554"/>
              <a:chOff x="0" y="23750"/>
              <a:chExt cx="3220093" cy="2564586"/>
            </a:xfrm>
          </p:grpSpPr>
          <p:sp>
            <p:nvSpPr>
              <p:cNvPr id="100" name="Rounded Rectangle 99"/>
              <p:cNvSpPr/>
              <p:nvPr/>
            </p:nvSpPr>
            <p:spPr>
              <a:xfrm>
                <a:off x="118753" y="58496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105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115" name="Picture 114"/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  <p:grpSp>
        <p:nvGrpSpPr>
          <p:cNvPr id="121" name="Group 120"/>
          <p:cNvGrpSpPr/>
          <p:nvPr/>
        </p:nvGrpSpPr>
        <p:grpSpPr>
          <a:xfrm>
            <a:off x="3306124" y="3020273"/>
            <a:ext cx="2675788" cy="1311638"/>
            <a:chOff x="11510797" y="1990855"/>
            <a:chExt cx="2641974" cy="1845300"/>
          </a:xfrm>
        </p:grpSpPr>
        <p:sp>
          <p:nvSpPr>
            <p:cNvPr id="123" name="Rectangle 122"/>
            <p:cNvSpPr/>
            <p:nvPr/>
          </p:nvSpPr>
          <p:spPr>
            <a:xfrm>
              <a:off x="11510797" y="1990855"/>
              <a:ext cx="2641974" cy="1845300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 dirty="0"/>
            </a:p>
          </p:txBody>
        </p:sp>
        <p:pic>
          <p:nvPicPr>
            <p:cNvPr id="126" name="Picture 12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4157" y="3300883"/>
              <a:ext cx="504947" cy="38109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0" name="Group 129"/>
            <p:cNvGrpSpPr/>
            <p:nvPr/>
          </p:nvGrpSpPr>
          <p:grpSpPr>
            <a:xfrm>
              <a:off x="11510797" y="2048331"/>
              <a:ext cx="2075677" cy="1598554"/>
              <a:chOff x="0" y="23750"/>
              <a:chExt cx="3220093" cy="2564586"/>
            </a:xfrm>
          </p:grpSpPr>
          <p:sp>
            <p:nvSpPr>
              <p:cNvPr id="131" name="Rounded Rectangle 130"/>
              <p:cNvSpPr/>
              <p:nvPr/>
            </p:nvSpPr>
            <p:spPr>
              <a:xfrm>
                <a:off x="118753" y="58496"/>
                <a:ext cx="3101340" cy="2529840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sp>
            <p:nvSpPr>
              <p:cNvPr id="138" name="Text Box 2"/>
              <p:cNvSpPr txBox="1">
                <a:spLocks noChangeArrowheads="1"/>
              </p:cNvSpPr>
              <p:nvPr/>
            </p:nvSpPr>
            <p:spPr bwMode="auto">
              <a:xfrm>
                <a:off x="486885" y="23750"/>
                <a:ext cx="2423160" cy="415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100" dirty="0" smtClean="0">
                    <a:effectLst/>
                    <a:latin typeface="Calibri"/>
                    <a:ea typeface="Calibri"/>
                    <a:cs typeface="Times New Roman"/>
                  </a:rPr>
                  <a:t>Applications</a:t>
                </a:r>
                <a:endParaRPr lang="en-AU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pic>
            <p:nvPicPr>
              <p:cNvPr id="140" name="Picture 139"/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92" t="12426" b="6395"/>
              <a:stretch/>
            </p:blipFill>
            <p:spPr bwMode="auto">
              <a:xfrm>
                <a:off x="0" y="605641"/>
                <a:ext cx="3206337" cy="162692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</p:grpSp>
      <p:pic>
        <p:nvPicPr>
          <p:cNvPr id="145" name="Picture 1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369" y="2565733"/>
            <a:ext cx="447345" cy="13605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Group 13"/>
          <p:cNvGrpSpPr/>
          <p:nvPr/>
        </p:nvGrpSpPr>
        <p:grpSpPr>
          <a:xfrm>
            <a:off x="199945" y="313908"/>
            <a:ext cx="3797101" cy="2863283"/>
            <a:chOff x="201886" y="318946"/>
            <a:chExt cx="3797101" cy="2863283"/>
          </a:xfrm>
        </p:grpSpPr>
        <p:sp>
          <p:nvSpPr>
            <p:cNvPr id="142" name="Rectangle 141"/>
            <p:cNvSpPr/>
            <p:nvPr/>
          </p:nvSpPr>
          <p:spPr>
            <a:xfrm>
              <a:off x="201886" y="318946"/>
              <a:ext cx="3797101" cy="28632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269815" y="1750588"/>
              <a:ext cx="3611967" cy="992803"/>
            </a:xfrm>
            <a:prstGeom prst="rect">
              <a:avLst/>
            </a:prstGeom>
            <a:gradFill>
              <a:gsLst>
                <a:gs pos="0">
                  <a:srgbClr val="FFEFD1">
                    <a:alpha val="0"/>
                  </a:srgbClr>
                </a:gs>
                <a:gs pos="9000">
                  <a:srgbClr val="F0EBD5">
                    <a:alpha val="0"/>
                  </a:srgbClr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AU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290140" y="594069"/>
              <a:ext cx="3560574" cy="1075848"/>
              <a:chOff x="4718640" y="540457"/>
              <a:chExt cx="2432635" cy="795394"/>
            </a:xfrm>
          </p:grpSpPr>
          <p:sp>
            <p:nvSpPr>
              <p:cNvPr id="156" name="Rectangle 155"/>
              <p:cNvSpPr/>
              <p:nvPr/>
            </p:nvSpPr>
            <p:spPr>
              <a:xfrm>
                <a:off x="4718640" y="540457"/>
                <a:ext cx="2432635" cy="795394"/>
              </a:xfrm>
              <a:prstGeom prst="rect">
                <a:avLst/>
              </a:prstGeom>
              <a:gradFill>
                <a:gsLst>
                  <a:gs pos="0">
                    <a:srgbClr val="FFEFD1">
                      <a:alpha val="0"/>
                    </a:srgbClr>
                  </a:gs>
                  <a:gs pos="9000">
                    <a:srgbClr val="F0EBD5">
                      <a:alpha val="0"/>
                    </a:srgbClr>
                  </a:gs>
                  <a:gs pos="100000">
                    <a:srgbClr val="D1C39F"/>
                  </a:gs>
                </a:gsLst>
                <a:lin ang="5400000" scaled="0"/>
              </a:gra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 dirty="0"/>
              </a:p>
            </p:txBody>
          </p:sp>
          <p:grpSp>
            <p:nvGrpSpPr>
              <p:cNvPr id="157" name="Group 156"/>
              <p:cNvGrpSpPr/>
              <p:nvPr/>
            </p:nvGrpSpPr>
            <p:grpSpPr>
              <a:xfrm>
                <a:off x="4718640" y="600890"/>
                <a:ext cx="1069510" cy="716976"/>
                <a:chOff x="-4539685" y="-941084"/>
                <a:chExt cx="3185160" cy="2529840"/>
              </a:xfrm>
            </p:grpSpPr>
            <p:sp>
              <p:nvSpPr>
                <p:cNvPr id="162" name="Rounded Rectangle 161"/>
                <p:cNvSpPr/>
                <p:nvPr/>
              </p:nvSpPr>
              <p:spPr>
                <a:xfrm>
                  <a:off x="-4455865" y="-941084"/>
                  <a:ext cx="3101340" cy="2529840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171" name="Picture 170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539685" y="-407684"/>
                  <a:ext cx="3185160" cy="1927860"/>
                </a:xfrm>
                <a:prstGeom prst="rect">
                  <a:avLst/>
                </a:prstGeom>
              </p:spPr>
            </p:pic>
          </p:grpSp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99461" y="1147722"/>
                <a:ext cx="239035" cy="17327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59" name="Group 158"/>
              <p:cNvGrpSpPr/>
              <p:nvPr/>
            </p:nvGrpSpPr>
            <p:grpSpPr>
              <a:xfrm>
                <a:off x="5788150" y="592161"/>
                <a:ext cx="1069510" cy="716976"/>
                <a:chOff x="3240182" y="851038"/>
                <a:chExt cx="2259276" cy="1576895"/>
              </a:xfrm>
            </p:grpSpPr>
            <p:sp>
              <p:nvSpPr>
                <p:cNvPr id="160" name="Rounded Rectangle 159"/>
                <p:cNvSpPr/>
                <p:nvPr/>
              </p:nvSpPr>
              <p:spPr>
                <a:xfrm>
                  <a:off x="3299637" y="851038"/>
                  <a:ext cx="2199821" cy="1576895"/>
                </a:xfrm>
                <a:prstGeom prst="roundRect">
                  <a:avLst/>
                </a:prstGeom>
                <a:noFill/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 </a:t>
                  </a:r>
                  <a:endParaRPr lang="en-AU" sz="1100">
                    <a:effectLst/>
                    <a:ea typeface="Calibri"/>
                    <a:cs typeface="Times New Roman"/>
                  </a:endParaRPr>
                </a:p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1100">
                      <a:effectLst/>
                      <a:ea typeface="Calibri"/>
                      <a:cs typeface="Times New Roman"/>
                    </a:rPr>
                    <a:t>R3</a:t>
                  </a:r>
                  <a:r>
                    <a:rPr lang="en-AU" sz="1100">
                      <a:effectLst/>
                      <a:ea typeface="Calibri"/>
                      <a:cs typeface="Times New Roman"/>
                    </a:rPr>
                    <a:t> </a:t>
                  </a:r>
                </a:p>
              </p:txBody>
            </p:sp>
            <p:pic>
              <p:nvPicPr>
                <p:cNvPr id="161" name="Picture 160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40182" y="1183516"/>
                  <a:ext cx="2259276" cy="1201670"/>
                </a:xfrm>
                <a:prstGeom prst="rect">
                  <a:avLst/>
                </a:prstGeom>
              </p:spPr>
            </p:pic>
          </p:grpSp>
        </p:grpSp>
        <p:sp>
          <p:nvSpPr>
            <p:cNvPr id="172" name="Text Box 2"/>
            <p:cNvSpPr txBox="1">
              <a:spLocks noChangeArrowheads="1"/>
            </p:cNvSpPr>
            <p:nvPr/>
          </p:nvSpPr>
          <p:spPr bwMode="auto">
            <a:xfrm>
              <a:off x="275066" y="2820462"/>
              <a:ext cx="2340175" cy="297186"/>
            </a:xfrm>
            <a:prstGeom prst="rect">
              <a:avLst/>
            </a:prstGeom>
            <a:noFill/>
            <a:ln w="9525" cap="rnd">
              <a:solidFill>
                <a:schemeClr val="tx2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1100" dirty="0">
                  <a:effectLst/>
                  <a:latin typeface="Calibri"/>
                  <a:ea typeface="Calibri"/>
                  <a:cs typeface="Times New Roman"/>
                </a:rPr>
                <a:t>Details</a:t>
              </a:r>
              <a:r>
                <a:rPr lang="en-AU" sz="1100" dirty="0" smtClean="0">
                  <a:effectLst/>
                  <a:latin typeface="Calibri"/>
                  <a:ea typeface="Calibri"/>
                  <a:cs typeface="Times New Roman"/>
                </a:rPr>
                <a:t>:  New Virtual Server.  </a:t>
              </a:r>
              <a:endParaRPr lang="en-A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33748" y="1821232"/>
              <a:ext cx="3252158" cy="851513"/>
              <a:chOff x="4825169" y="1774694"/>
              <a:chExt cx="3252158" cy="851513"/>
            </a:xfrm>
          </p:grpSpPr>
          <p:sp>
            <p:nvSpPr>
              <p:cNvPr id="147" name="Rounded Rectangle 146"/>
              <p:cNvSpPr/>
              <p:nvPr/>
            </p:nvSpPr>
            <p:spPr>
              <a:xfrm>
                <a:off x="5919561" y="1774694"/>
                <a:ext cx="1072779" cy="848546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48" name="Picture 1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31887" y="2017667"/>
                <a:ext cx="1039479" cy="565609"/>
              </a:xfrm>
              <a:prstGeom prst="rect">
                <a:avLst/>
              </a:prstGeom>
            </p:spPr>
          </p:pic>
          <p:sp>
            <p:nvSpPr>
              <p:cNvPr id="150" name="Rounded Rectangle 149"/>
              <p:cNvSpPr/>
              <p:nvPr/>
            </p:nvSpPr>
            <p:spPr>
              <a:xfrm>
                <a:off x="4825169" y="1776103"/>
                <a:ext cx="1068464" cy="848546"/>
              </a:xfrm>
              <a:prstGeom prst="roundRect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51" name="Picture 15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990" y="1991194"/>
                <a:ext cx="1059637" cy="585525"/>
              </a:xfrm>
              <a:prstGeom prst="rect">
                <a:avLst/>
              </a:prstGeom>
            </p:spPr>
          </p:pic>
          <p:sp>
            <p:nvSpPr>
              <p:cNvPr id="153" name="Rounded Rectangle 152"/>
              <p:cNvSpPr/>
              <p:nvPr/>
            </p:nvSpPr>
            <p:spPr>
              <a:xfrm>
                <a:off x="7015768" y="1776103"/>
                <a:ext cx="1061559" cy="850104"/>
              </a:xfrm>
              <a:prstGeom prst="round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AU"/>
              </a:p>
            </p:txBody>
          </p:sp>
          <p:pic>
            <p:nvPicPr>
              <p:cNvPr id="154" name="Picture 15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7077" y="1955342"/>
                <a:ext cx="1090250" cy="647820"/>
              </a:xfrm>
              <a:prstGeom prst="rect">
                <a:avLst/>
              </a:prstGeom>
            </p:spPr>
          </p:pic>
        </p:grpSp>
        <p:pic>
          <p:nvPicPr>
            <p:cNvPr id="173" name="Picture 172" descr="http://siliconangle.com/files/2011/07/vsphere-logo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390" y="2857428"/>
              <a:ext cx="833940" cy="2388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Picture 173" descr="http://icons.iconarchive.com/icons/icons-land/vista-hardware-devices/256/Home-Server-icon.png"/>
            <p:cNvPicPr/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908" y="2762894"/>
              <a:ext cx="265430" cy="35475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0041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25 -2.22222E-6 C 0.18108 -2.22222E-6 0.25018 0.09375 0.25018 0.17014 L 0.25018 0.3402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-0.13125 -1.48148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0.29931 -0.0013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160</Words>
  <Application>Microsoft Office PowerPoint</Application>
  <PresentationFormat>On-screen Show (4:3)</PresentationFormat>
  <Paragraphs>126</Paragraphs>
  <Slides>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 Kleidon</dc:creator>
  <cp:lastModifiedBy>Glen Kleidon</cp:lastModifiedBy>
  <cp:revision>54</cp:revision>
  <dcterms:created xsi:type="dcterms:W3CDTF">2012-09-08T01:46:01Z</dcterms:created>
  <dcterms:modified xsi:type="dcterms:W3CDTF">2012-09-08T16:34:39Z</dcterms:modified>
</cp:coreProperties>
</file>